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omputer Says No" panose="020B0604020202020204" charset="0"/>
      <p:regular r:id="rId32"/>
    </p:embeddedFont>
    <p:embeddedFont>
      <p:font typeface="Poppins" panose="00000500000000000000" pitchFamily="2" charset="0"/>
      <p:regular r:id="rId33"/>
      <p:bold r:id="rId34"/>
      <p:italic r:id="rId35"/>
      <p:boldItalic r:id="rId36"/>
    </p:embeddedFont>
    <p:embeddedFont>
      <p:font typeface="Poppins Bold" panose="00000800000000000000" pitchFamily="2" charset="0"/>
      <p:regular r:id="rId37"/>
      <p:bold r:id="rId38"/>
    </p:embeddedFont>
    <p:embeddedFont>
      <p:font typeface="Poppins Light" panose="00000400000000000000" pitchFamily="2" charset="0"/>
      <p:regular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D88AE3-FB68-EE31-F019-033EA0F5394E}" v="96" dt="2025-06-12T23:38:44.4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rot="522355">
            <a:off x="13425973" y="3209615"/>
            <a:ext cx="4388547" cy="4589330"/>
          </a:xfrm>
          <a:custGeom>
            <a:avLst/>
            <a:gdLst/>
            <a:ahLst/>
            <a:cxnLst/>
            <a:rect l="l" t="t" r="r" b="b"/>
            <a:pathLst>
              <a:path w="4388547" h="4589330">
                <a:moveTo>
                  <a:pt x="0" y="0"/>
                </a:moveTo>
                <a:lnTo>
                  <a:pt x="4388547" y="0"/>
                </a:lnTo>
                <a:lnTo>
                  <a:pt x="4388547" y="4589330"/>
                </a:lnTo>
                <a:lnTo>
                  <a:pt x="0" y="4589330"/>
                </a:lnTo>
                <a:lnTo>
                  <a:pt x="0" y="0"/>
                </a:lnTo>
                <a:close/>
              </a:path>
            </a:pathLst>
          </a:custGeom>
          <a:blipFill>
            <a:blip r:embed="rId4"/>
            <a:stretch>
              <a:fillRect/>
            </a:stretch>
          </a:blipFill>
        </p:spPr>
      </p:sp>
      <p:sp>
        <p:nvSpPr>
          <p:cNvPr id="4" name="Freeform 4"/>
          <p:cNvSpPr/>
          <p:nvPr/>
        </p:nvSpPr>
        <p:spPr>
          <a:xfrm rot="-142144">
            <a:off x="6828010" y="5216064"/>
            <a:ext cx="3607508" cy="4672375"/>
          </a:xfrm>
          <a:custGeom>
            <a:avLst/>
            <a:gdLst/>
            <a:ahLst/>
            <a:cxnLst/>
            <a:rect l="l" t="t" r="r" b="b"/>
            <a:pathLst>
              <a:path w="3607508" h="4672375">
                <a:moveTo>
                  <a:pt x="0" y="0"/>
                </a:moveTo>
                <a:lnTo>
                  <a:pt x="3607509" y="0"/>
                </a:lnTo>
                <a:lnTo>
                  <a:pt x="3607509" y="4672375"/>
                </a:lnTo>
                <a:lnTo>
                  <a:pt x="0" y="4672375"/>
                </a:lnTo>
                <a:lnTo>
                  <a:pt x="0" y="0"/>
                </a:lnTo>
                <a:close/>
              </a:path>
            </a:pathLst>
          </a:custGeom>
          <a:blipFill>
            <a:blip r:embed="rId5"/>
            <a:stretch>
              <a:fillRect/>
            </a:stretch>
          </a:blipFill>
        </p:spPr>
      </p:sp>
      <p:sp>
        <p:nvSpPr>
          <p:cNvPr id="5" name="Freeform 5"/>
          <p:cNvSpPr/>
          <p:nvPr/>
        </p:nvSpPr>
        <p:spPr>
          <a:xfrm flipH="1">
            <a:off x="300716" y="3045022"/>
            <a:ext cx="3858886" cy="4918515"/>
          </a:xfrm>
          <a:custGeom>
            <a:avLst/>
            <a:gdLst/>
            <a:ahLst/>
            <a:cxnLst/>
            <a:rect l="l" t="t" r="r" b="b"/>
            <a:pathLst>
              <a:path w="3858886" h="4918515">
                <a:moveTo>
                  <a:pt x="3858886" y="0"/>
                </a:moveTo>
                <a:lnTo>
                  <a:pt x="0" y="0"/>
                </a:lnTo>
                <a:lnTo>
                  <a:pt x="0" y="4918515"/>
                </a:lnTo>
                <a:lnTo>
                  <a:pt x="3858886" y="4918515"/>
                </a:lnTo>
                <a:lnTo>
                  <a:pt x="3858886" y="0"/>
                </a:lnTo>
                <a:close/>
              </a:path>
            </a:pathLst>
          </a:custGeom>
          <a:blipFill>
            <a:blip r:embed="rId6"/>
            <a:stretch>
              <a:fillRect/>
            </a:stretch>
          </a:blipFill>
        </p:spPr>
      </p:sp>
      <p:sp>
        <p:nvSpPr>
          <p:cNvPr id="6" name="TextBox 6"/>
          <p:cNvSpPr txBox="1"/>
          <p:nvPr/>
        </p:nvSpPr>
        <p:spPr>
          <a:xfrm>
            <a:off x="5239031" y="2903001"/>
            <a:ext cx="7809938" cy="2918826"/>
          </a:xfrm>
          <a:prstGeom prst="rect">
            <a:avLst/>
          </a:prstGeom>
        </p:spPr>
        <p:txBody>
          <a:bodyPr lIns="0" tIns="0" rIns="0" bIns="0" rtlCol="0" anchor="t">
            <a:spAutoFit/>
          </a:bodyPr>
          <a:lstStyle/>
          <a:p>
            <a:pPr algn="ctr">
              <a:lnSpc>
                <a:spcPts val="19605"/>
              </a:lnSpc>
            </a:pPr>
            <a:r>
              <a:rPr lang="en-US" sz="27229">
                <a:solidFill>
                  <a:srgbClr val="3798FF"/>
                </a:solidFill>
                <a:latin typeface="Computer Says No"/>
                <a:ea typeface="Computer Says No"/>
                <a:cs typeface="Computer Says No"/>
                <a:sym typeface="Computer Says No"/>
              </a:rPr>
              <a:t>PROJECT</a:t>
            </a:r>
          </a:p>
        </p:txBody>
      </p:sp>
      <p:sp>
        <p:nvSpPr>
          <p:cNvPr id="7" name="TextBox 7"/>
          <p:cNvSpPr txBox="1"/>
          <p:nvPr/>
        </p:nvSpPr>
        <p:spPr>
          <a:xfrm>
            <a:off x="4934299" y="1600200"/>
            <a:ext cx="8169628" cy="2528025"/>
          </a:xfrm>
          <a:prstGeom prst="rect">
            <a:avLst/>
          </a:prstGeom>
        </p:spPr>
        <p:txBody>
          <a:bodyPr lIns="0" tIns="0" rIns="0" bIns="0" rtlCol="0" anchor="t">
            <a:spAutoFit/>
          </a:bodyPr>
          <a:lstStyle/>
          <a:p>
            <a:pPr algn="ctr">
              <a:lnSpc>
                <a:spcPts val="9158"/>
              </a:lnSpc>
            </a:pPr>
            <a:r>
              <a:rPr lang="en-US" sz="12720">
                <a:solidFill>
                  <a:srgbClr val="3798FF"/>
                </a:solidFill>
                <a:latin typeface="Computer Says No"/>
                <a:ea typeface="Computer Says No"/>
                <a:cs typeface="Computer Says No"/>
                <a:sym typeface="Computer Says No"/>
              </a:rPr>
              <a:t>AI VS AI</a:t>
            </a:r>
          </a:p>
          <a:p>
            <a:pPr algn="ctr">
              <a:lnSpc>
                <a:spcPts val="9158"/>
              </a:lnSpc>
            </a:pPr>
            <a:endParaRPr lang="en-US" sz="12720">
              <a:solidFill>
                <a:srgbClr val="3798FF"/>
              </a:solidFill>
              <a:latin typeface="Computer Says No"/>
              <a:ea typeface="Computer Says No"/>
              <a:cs typeface="Computer Says No"/>
              <a:sym typeface="Computer Says 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53671" y="3096120"/>
            <a:ext cx="17780658" cy="5000810"/>
          </a:xfrm>
          <a:custGeom>
            <a:avLst/>
            <a:gdLst/>
            <a:ahLst/>
            <a:cxnLst/>
            <a:rect l="l" t="t" r="r" b="b"/>
            <a:pathLst>
              <a:path w="17780658" h="5000810">
                <a:moveTo>
                  <a:pt x="0" y="0"/>
                </a:moveTo>
                <a:lnTo>
                  <a:pt x="17780658" y="0"/>
                </a:lnTo>
                <a:lnTo>
                  <a:pt x="17780658" y="5000810"/>
                </a:lnTo>
                <a:lnTo>
                  <a:pt x="0" y="5000810"/>
                </a:lnTo>
                <a:lnTo>
                  <a:pt x="0" y="0"/>
                </a:lnTo>
                <a:close/>
              </a:path>
            </a:pathLst>
          </a:custGeom>
          <a:blipFill>
            <a:blip r:embed="rId4"/>
            <a:stretch>
              <a:fillRect/>
            </a:stretch>
          </a:blipFill>
        </p:spPr>
      </p:sp>
      <p:sp>
        <p:nvSpPr>
          <p:cNvPr id="4" name="TextBox 4"/>
          <p:cNvSpPr txBox="1"/>
          <p:nvPr/>
        </p:nvSpPr>
        <p:spPr>
          <a:xfrm>
            <a:off x="507342" y="711102"/>
            <a:ext cx="13829158" cy="1144161"/>
          </a:xfrm>
          <a:prstGeom prst="rect">
            <a:avLst/>
          </a:prstGeom>
        </p:spPr>
        <p:txBody>
          <a:bodyPr lIns="0" tIns="0" rIns="0" bIns="0" rtlCol="0" anchor="t">
            <a:spAutoFit/>
          </a:bodyPr>
          <a:lstStyle/>
          <a:p>
            <a:pPr marL="0" lvl="0" indent="0" algn="l">
              <a:lnSpc>
                <a:spcPts val="7776"/>
              </a:lnSpc>
              <a:spcBef>
                <a:spcPct val="0"/>
              </a:spcBef>
            </a:pPr>
            <a:r>
              <a:rPr lang="en-US" sz="10800">
                <a:solidFill>
                  <a:srgbClr val="3798FF"/>
                </a:solidFill>
                <a:latin typeface="Computer Says No"/>
                <a:ea typeface="Computer Says No"/>
                <a:cs typeface="Computer Says No"/>
                <a:sym typeface="Computer Says No"/>
              </a:rPr>
              <a:t>RELATED WORK / LITERATURE REVIEW</a:t>
            </a:r>
          </a:p>
        </p:txBody>
      </p:sp>
      <p:sp>
        <p:nvSpPr>
          <p:cNvPr id="5" name="TextBox 5"/>
          <p:cNvSpPr txBox="1"/>
          <p:nvPr/>
        </p:nvSpPr>
        <p:spPr>
          <a:xfrm>
            <a:off x="5126105" y="1884133"/>
            <a:ext cx="7990840" cy="852798"/>
          </a:xfrm>
          <a:prstGeom prst="rect">
            <a:avLst/>
          </a:prstGeom>
        </p:spPr>
        <p:txBody>
          <a:bodyPr wrap="square" lIns="0" tIns="0" rIns="0" bIns="0" rtlCol="0" anchor="t">
            <a:spAutoFit/>
          </a:bodyPr>
          <a:lstStyle/>
          <a:p>
            <a:pPr algn="ctr">
              <a:lnSpc>
                <a:spcPts val="7000"/>
              </a:lnSpc>
              <a:spcBef>
                <a:spcPct val="0"/>
              </a:spcBef>
            </a:pPr>
            <a:r>
              <a:rPr lang="en-US" sz="5000">
                <a:solidFill>
                  <a:srgbClr val="FFFFFF"/>
                </a:solidFill>
                <a:latin typeface="Poppins"/>
                <a:ea typeface="Poppins"/>
                <a:cs typeface="Poppins"/>
                <a:sym typeface="Poppins"/>
              </a:rPr>
              <a:t>COMPARATIVE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2502763"/>
            <a:ext cx="5281473" cy="5281473"/>
          </a:xfrm>
          <a:custGeom>
            <a:avLst/>
            <a:gdLst/>
            <a:ahLst/>
            <a:cxnLst/>
            <a:rect l="l" t="t" r="r" b="b"/>
            <a:pathLst>
              <a:path w="5281473" h="5281473">
                <a:moveTo>
                  <a:pt x="0" y="0"/>
                </a:moveTo>
                <a:lnTo>
                  <a:pt x="5281473" y="0"/>
                </a:lnTo>
                <a:lnTo>
                  <a:pt x="5281473" y="5281474"/>
                </a:lnTo>
                <a:lnTo>
                  <a:pt x="0" y="5281474"/>
                </a:lnTo>
                <a:lnTo>
                  <a:pt x="0" y="0"/>
                </a:lnTo>
                <a:close/>
              </a:path>
            </a:pathLst>
          </a:custGeom>
          <a:blipFill>
            <a:blip r:embed="rId4"/>
            <a:stretch>
              <a:fillRect/>
            </a:stretch>
          </a:blipFill>
        </p:spPr>
      </p:sp>
      <p:sp>
        <p:nvSpPr>
          <p:cNvPr id="4" name="AutoShape 4"/>
          <p:cNvSpPr/>
          <p:nvPr/>
        </p:nvSpPr>
        <p:spPr>
          <a:xfrm>
            <a:off x="4471386" y="5211719"/>
            <a:ext cx="1620175" cy="20596"/>
          </a:xfrm>
          <a:prstGeom prst="line">
            <a:avLst/>
          </a:prstGeom>
          <a:ln w="47625" cap="rnd">
            <a:solidFill>
              <a:srgbClr val="FFFFFF"/>
            </a:solidFill>
            <a:prstDash val="sysDot"/>
            <a:headEnd type="none" w="sm" len="sm"/>
            <a:tailEnd type="none" w="sm" len="sm"/>
          </a:ln>
        </p:spPr>
      </p:sp>
      <p:sp>
        <p:nvSpPr>
          <p:cNvPr id="5" name="TextBox 5"/>
          <p:cNvSpPr txBox="1"/>
          <p:nvPr/>
        </p:nvSpPr>
        <p:spPr>
          <a:xfrm>
            <a:off x="804066" y="848812"/>
            <a:ext cx="12889782" cy="1283970"/>
          </a:xfrm>
          <a:prstGeom prst="rect">
            <a:avLst/>
          </a:prstGeom>
        </p:spPr>
        <p:txBody>
          <a:bodyPr lIns="0" tIns="0" rIns="0" bIns="0" rtlCol="0" anchor="t">
            <a:spAutoFit/>
          </a:bodyPr>
          <a:lstStyle/>
          <a:p>
            <a:pPr marL="0" lvl="0" indent="0" algn="ctr">
              <a:lnSpc>
                <a:spcPts val="8640"/>
              </a:lnSpc>
              <a:spcBef>
                <a:spcPct val="0"/>
              </a:spcBef>
            </a:pPr>
            <a:r>
              <a:rPr lang="en-US" sz="12000">
                <a:solidFill>
                  <a:srgbClr val="3798FF"/>
                </a:solidFill>
                <a:latin typeface="Computer Says No"/>
                <a:ea typeface="Computer Says No"/>
                <a:cs typeface="Computer Says No"/>
                <a:sym typeface="Computer Says No"/>
              </a:rPr>
              <a:t>5. SYSTEM ARCHITECTURE</a:t>
            </a:r>
          </a:p>
        </p:txBody>
      </p:sp>
      <p:sp>
        <p:nvSpPr>
          <p:cNvPr id="6" name="TextBox 6"/>
          <p:cNvSpPr txBox="1"/>
          <p:nvPr/>
        </p:nvSpPr>
        <p:spPr>
          <a:xfrm>
            <a:off x="581036" y="4817788"/>
            <a:ext cx="4119401"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FFFFFF"/>
                </a:solidFill>
                <a:latin typeface="Computer Says No"/>
                <a:ea typeface="Computer Says No"/>
                <a:cs typeface="Computer Says No"/>
                <a:sym typeface="Computer Says No"/>
              </a:rPr>
              <a:t>FRONTEND</a:t>
            </a:r>
          </a:p>
        </p:txBody>
      </p:sp>
      <p:sp>
        <p:nvSpPr>
          <p:cNvPr id="7" name="TextBox 7"/>
          <p:cNvSpPr txBox="1"/>
          <p:nvPr/>
        </p:nvSpPr>
        <p:spPr>
          <a:xfrm>
            <a:off x="10826434" y="3765848"/>
            <a:ext cx="6362978" cy="2189139"/>
          </a:xfrm>
          <a:prstGeom prst="rect">
            <a:avLst/>
          </a:prstGeom>
        </p:spPr>
        <p:txBody>
          <a:bodyPr lIns="0" tIns="0" rIns="0" bIns="0" rtlCol="0" anchor="t">
            <a:spAutoFit/>
          </a:bodyPr>
          <a:lstStyle/>
          <a:p>
            <a:pPr marL="766799" lvl="1" indent="-383400" algn="ctr">
              <a:lnSpc>
                <a:spcPts val="5753"/>
              </a:lnSpc>
              <a:buFont typeface="Arial"/>
              <a:buChar char="•"/>
            </a:pPr>
            <a:r>
              <a:rPr lang="en-US" sz="3551" b="1">
                <a:solidFill>
                  <a:srgbClr val="FFFFFF"/>
                </a:solidFill>
                <a:latin typeface="Poppins Bold"/>
                <a:ea typeface="Poppins Bold"/>
                <a:cs typeface="Poppins Bold"/>
                <a:sym typeface="Poppins Bold"/>
              </a:rPr>
              <a:t>Two main modules:</a:t>
            </a:r>
          </a:p>
          <a:p>
            <a:pPr algn="ctr">
              <a:lnSpc>
                <a:spcPts val="5915"/>
              </a:lnSpc>
            </a:pPr>
            <a:r>
              <a:rPr lang="en-US" sz="3651">
                <a:solidFill>
                  <a:srgbClr val="FFFFFF"/>
                </a:solidFill>
                <a:latin typeface="Poppins Light"/>
                <a:ea typeface="Poppins Light"/>
                <a:cs typeface="Poppins Light"/>
                <a:sym typeface="Poppins Light"/>
              </a:rPr>
              <a:t> Image Generation &amp; Image Detection</a:t>
            </a:r>
          </a:p>
        </p:txBody>
      </p:sp>
      <p:sp>
        <p:nvSpPr>
          <p:cNvPr id="8" name="TextBox 8"/>
          <p:cNvSpPr txBox="1"/>
          <p:nvPr/>
        </p:nvSpPr>
        <p:spPr>
          <a:xfrm>
            <a:off x="10559291" y="6957701"/>
            <a:ext cx="6897265" cy="2215047"/>
          </a:xfrm>
          <a:prstGeom prst="rect">
            <a:avLst/>
          </a:prstGeom>
        </p:spPr>
        <p:txBody>
          <a:bodyPr lIns="0" tIns="0" rIns="0" bIns="0" rtlCol="0" anchor="t">
            <a:spAutoFit/>
          </a:bodyPr>
          <a:lstStyle/>
          <a:p>
            <a:pPr marL="788389" lvl="1" indent="-394194" algn="ctr">
              <a:lnSpc>
                <a:spcPts val="5915"/>
              </a:lnSpc>
              <a:buFont typeface="Arial"/>
              <a:buChar char="•"/>
            </a:pPr>
            <a:r>
              <a:rPr lang="en-US" sz="3651">
                <a:solidFill>
                  <a:srgbClr val="FFFFFF"/>
                </a:solidFill>
                <a:latin typeface="Poppins Light"/>
                <a:ea typeface="Poppins Light"/>
                <a:cs typeface="Poppins Light"/>
                <a:sym typeface="Poppins Light"/>
              </a:rPr>
              <a:t>Pretrained and fine-tuned models are integrated via APIs.</a:t>
            </a:r>
          </a:p>
        </p:txBody>
      </p:sp>
      <p:sp>
        <p:nvSpPr>
          <p:cNvPr id="9" name="TextBox 9"/>
          <p:cNvSpPr txBox="1"/>
          <p:nvPr/>
        </p:nvSpPr>
        <p:spPr>
          <a:xfrm>
            <a:off x="6361454" y="7521007"/>
            <a:ext cx="3121512" cy="1885483"/>
          </a:xfrm>
          <a:prstGeom prst="rect">
            <a:avLst/>
          </a:prstGeom>
        </p:spPr>
        <p:txBody>
          <a:bodyPr lIns="0" tIns="0" rIns="0" bIns="0" rtlCol="0" anchor="t">
            <a:spAutoFit/>
          </a:bodyPr>
          <a:lstStyle/>
          <a:p>
            <a:pPr algn="ctr">
              <a:lnSpc>
                <a:spcPts val="7535"/>
              </a:lnSpc>
            </a:pPr>
            <a:r>
              <a:rPr lang="en-US" sz="4651">
                <a:solidFill>
                  <a:srgbClr val="FFFFFF"/>
                </a:solidFill>
                <a:latin typeface="Poppins Light"/>
                <a:ea typeface="Poppins Light"/>
                <a:cs typeface="Poppins Light"/>
                <a:sym typeface="Poppins Light"/>
              </a:rPr>
              <a:t>Python (Flask)</a:t>
            </a:r>
          </a:p>
        </p:txBody>
      </p:sp>
      <p:sp>
        <p:nvSpPr>
          <p:cNvPr id="10" name="TextBox 10"/>
          <p:cNvSpPr txBox="1"/>
          <p:nvPr/>
        </p:nvSpPr>
        <p:spPr>
          <a:xfrm>
            <a:off x="1028700" y="7927112"/>
            <a:ext cx="3121512" cy="932983"/>
          </a:xfrm>
          <a:prstGeom prst="rect">
            <a:avLst/>
          </a:prstGeom>
        </p:spPr>
        <p:txBody>
          <a:bodyPr lIns="0" tIns="0" rIns="0" bIns="0" rtlCol="0" anchor="t">
            <a:spAutoFit/>
          </a:bodyPr>
          <a:lstStyle/>
          <a:p>
            <a:pPr algn="ctr">
              <a:lnSpc>
                <a:spcPts val="7535"/>
              </a:lnSpc>
            </a:pPr>
            <a:r>
              <a:rPr lang="en-US" sz="4651">
                <a:solidFill>
                  <a:srgbClr val="FFFFFF"/>
                </a:solidFill>
                <a:latin typeface="Poppins Light"/>
                <a:ea typeface="Poppins Light"/>
                <a:cs typeface="Poppins Light"/>
                <a:sym typeface="Poppins Light"/>
              </a:rPr>
              <a:t>Angular</a:t>
            </a:r>
          </a:p>
        </p:txBody>
      </p:sp>
      <p:sp>
        <p:nvSpPr>
          <p:cNvPr id="11" name="TextBox 11"/>
          <p:cNvSpPr txBox="1"/>
          <p:nvPr/>
        </p:nvSpPr>
        <p:spPr>
          <a:xfrm>
            <a:off x="-1475819" y="1999432"/>
            <a:ext cx="20452224" cy="875664"/>
          </a:xfrm>
          <a:prstGeom prst="rect">
            <a:avLst/>
          </a:prstGeom>
        </p:spPr>
        <p:txBody>
          <a:bodyPr lIns="0" tIns="0" rIns="0" bIns="0" rtlCol="0" anchor="t">
            <a:spAutoFit/>
          </a:bodyPr>
          <a:lstStyle/>
          <a:p>
            <a:pPr algn="ctr">
              <a:lnSpc>
                <a:spcPts val="6860"/>
              </a:lnSpc>
              <a:spcBef>
                <a:spcPct val="0"/>
              </a:spcBef>
            </a:pPr>
            <a:r>
              <a:rPr lang="en-US" sz="4900">
                <a:solidFill>
                  <a:srgbClr val="FFFFFF"/>
                </a:solidFill>
                <a:latin typeface="Poppins"/>
                <a:ea typeface="Poppins"/>
                <a:cs typeface="Poppins"/>
                <a:sym typeface="Poppins"/>
              </a:rPr>
              <a:t>THE SYSTEM IS BUILT USING A MODULAR ARCHITECTURE:</a:t>
            </a:r>
          </a:p>
        </p:txBody>
      </p:sp>
      <p:sp>
        <p:nvSpPr>
          <p:cNvPr id="12" name="Freeform 12"/>
          <p:cNvSpPr/>
          <p:nvPr/>
        </p:nvSpPr>
        <p:spPr>
          <a:xfrm>
            <a:off x="5281473" y="2502763"/>
            <a:ext cx="5281473" cy="5281473"/>
          </a:xfrm>
          <a:custGeom>
            <a:avLst/>
            <a:gdLst/>
            <a:ahLst/>
            <a:cxnLst/>
            <a:rect l="l" t="t" r="r" b="b"/>
            <a:pathLst>
              <a:path w="5281473" h="5281473">
                <a:moveTo>
                  <a:pt x="0" y="0"/>
                </a:moveTo>
                <a:lnTo>
                  <a:pt x="5281474" y="0"/>
                </a:lnTo>
                <a:lnTo>
                  <a:pt x="5281474" y="5281474"/>
                </a:lnTo>
                <a:lnTo>
                  <a:pt x="0" y="5281474"/>
                </a:lnTo>
                <a:lnTo>
                  <a:pt x="0" y="0"/>
                </a:lnTo>
                <a:close/>
              </a:path>
            </a:pathLst>
          </a:custGeom>
          <a:blipFill>
            <a:blip r:embed="rId4"/>
            <a:stretch>
              <a:fillRect/>
            </a:stretch>
          </a:blipFill>
        </p:spPr>
      </p:sp>
      <p:sp>
        <p:nvSpPr>
          <p:cNvPr id="13" name="TextBox 13"/>
          <p:cNvSpPr txBox="1"/>
          <p:nvPr/>
        </p:nvSpPr>
        <p:spPr>
          <a:xfrm>
            <a:off x="5619392" y="4059752"/>
            <a:ext cx="4943555" cy="1940390"/>
          </a:xfrm>
          <a:prstGeom prst="rect">
            <a:avLst/>
          </a:prstGeom>
        </p:spPr>
        <p:txBody>
          <a:bodyPr lIns="0" tIns="0" rIns="0" bIns="0" rtlCol="0" anchor="t">
            <a:spAutoFit/>
          </a:bodyPr>
          <a:lstStyle/>
          <a:p>
            <a:pPr algn="ctr">
              <a:lnSpc>
                <a:spcPts val="15725"/>
              </a:lnSpc>
              <a:spcBef>
                <a:spcPct val="0"/>
              </a:spcBef>
            </a:pPr>
            <a:r>
              <a:rPr lang="en-US" sz="11232">
                <a:solidFill>
                  <a:srgbClr val="FFFFFF"/>
                </a:solidFill>
                <a:latin typeface="Computer Says No"/>
                <a:ea typeface="Computer Says No"/>
                <a:cs typeface="Computer Says No"/>
                <a:sym typeface="Computer Says No"/>
              </a:rPr>
              <a:t>BACKEND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341095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1657910" y="2060647"/>
            <a:ext cx="6630090" cy="6829278"/>
          </a:xfrm>
          <a:custGeom>
            <a:avLst/>
            <a:gdLst/>
            <a:ahLst/>
            <a:cxnLst/>
            <a:rect l="l" t="t" r="r" b="b"/>
            <a:pathLst>
              <a:path w="6630090" h="6829278">
                <a:moveTo>
                  <a:pt x="0" y="0"/>
                </a:moveTo>
                <a:lnTo>
                  <a:pt x="6630090" y="0"/>
                </a:lnTo>
                <a:lnTo>
                  <a:pt x="6630090" y="6829278"/>
                </a:lnTo>
                <a:lnTo>
                  <a:pt x="0" y="6829278"/>
                </a:lnTo>
                <a:lnTo>
                  <a:pt x="0" y="0"/>
                </a:lnTo>
                <a:close/>
              </a:path>
            </a:pathLst>
          </a:custGeom>
          <a:blipFill>
            <a:blip r:embed="rId4"/>
            <a:stretch>
              <a:fillRect/>
            </a:stretch>
          </a:blipFill>
        </p:spPr>
      </p:sp>
      <p:sp>
        <p:nvSpPr>
          <p:cNvPr id="4" name="Freeform 4"/>
          <p:cNvSpPr/>
          <p:nvPr/>
        </p:nvSpPr>
        <p:spPr>
          <a:xfrm>
            <a:off x="601466" y="7317169"/>
            <a:ext cx="11140586" cy="1158621"/>
          </a:xfrm>
          <a:custGeom>
            <a:avLst/>
            <a:gdLst/>
            <a:ahLst/>
            <a:cxnLst/>
            <a:rect l="l" t="t" r="r" b="b"/>
            <a:pathLst>
              <a:path w="11140586" h="1158621">
                <a:moveTo>
                  <a:pt x="0" y="0"/>
                </a:moveTo>
                <a:lnTo>
                  <a:pt x="11140586" y="0"/>
                </a:lnTo>
                <a:lnTo>
                  <a:pt x="11140586" y="1158620"/>
                </a:lnTo>
                <a:lnTo>
                  <a:pt x="0" y="1158620"/>
                </a:lnTo>
                <a:lnTo>
                  <a:pt x="0" y="0"/>
                </a:lnTo>
                <a:close/>
              </a:path>
            </a:pathLst>
          </a:custGeom>
          <a:blipFill>
            <a:blip r:embed="rId5"/>
            <a:stretch>
              <a:fillRect/>
            </a:stretch>
          </a:blipFill>
        </p:spPr>
      </p:sp>
      <p:sp>
        <p:nvSpPr>
          <p:cNvPr id="5" name="Freeform 5"/>
          <p:cNvSpPr/>
          <p:nvPr/>
        </p:nvSpPr>
        <p:spPr>
          <a:xfrm>
            <a:off x="608771" y="8674501"/>
            <a:ext cx="11133281" cy="1224661"/>
          </a:xfrm>
          <a:custGeom>
            <a:avLst/>
            <a:gdLst/>
            <a:ahLst/>
            <a:cxnLst/>
            <a:rect l="l" t="t" r="r" b="b"/>
            <a:pathLst>
              <a:path w="11133281" h="1224661">
                <a:moveTo>
                  <a:pt x="0" y="0"/>
                </a:moveTo>
                <a:lnTo>
                  <a:pt x="11133281" y="0"/>
                </a:lnTo>
                <a:lnTo>
                  <a:pt x="11133281" y="1224661"/>
                </a:lnTo>
                <a:lnTo>
                  <a:pt x="0" y="1224661"/>
                </a:lnTo>
                <a:lnTo>
                  <a:pt x="0" y="0"/>
                </a:lnTo>
                <a:close/>
              </a:path>
            </a:pathLst>
          </a:custGeom>
          <a:blipFill>
            <a:blip r:embed="rId6"/>
            <a:stretch>
              <a:fillRect/>
            </a:stretch>
          </a:blipFill>
        </p:spPr>
      </p:sp>
      <p:sp>
        <p:nvSpPr>
          <p:cNvPr id="6" name="TextBox 6"/>
          <p:cNvSpPr txBox="1"/>
          <p:nvPr/>
        </p:nvSpPr>
        <p:spPr>
          <a:xfrm>
            <a:off x="601466" y="428625"/>
            <a:ext cx="10621831" cy="2223455"/>
          </a:xfrm>
          <a:prstGeom prst="rect">
            <a:avLst/>
          </a:prstGeom>
        </p:spPr>
        <p:txBody>
          <a:bodyPr lIns="0" tIns="0" rIns="0" bIns="0" rtlCol="0" anchor="t">
            <a:spAutoFit/>
          </a:bodyPr>
          <a:lstStyle/>
          <a:p>
            <a:pPr marL="0" lvl="0" indent="0" algn="l">
              <a:lnSpc>
                <a:spcPts val="8061"/>
              </a:lnSpc>
              <a:spcBef>
                <a:spcPct val="0"/>
              </a:spcBef>
            </a:pPr>
            <a:r>
              <a:rPr lang="en-US" sz="11196">
                <a:solidFill>
                  <a:srgbClr val="3798FF"/>
                </a:solidFill>
                <a:latin typeface="Computer Says No"/>
                <a:ea typeface="Computer Says No"/>
                <a:cs typeface="Computer Says No"/>
                <a:sym typeface="Computer Says No"/>
              </a:rPr>
              <a:t>6. IMAGE GENERATION MODULE</a:t>
            </a:r>
          </a:p>
        </p:txBody>
      </p:sp>
      <p:sp>
        <p:nvSpPr>
          <p:cNvPr id="7" name="TextBox 7"/>
          <p:cNvSpPr txBox="1"/>
          <p:nvPr/>
        </p:nvSpPr>
        <p:spPr>
          <a:xfrm>
            <a:off x="9139238" y="790575"/>
            <a:ext cx="9525" cy="2066925"/>
          </a:xfrm>
          <a:prstGeom prst="rect">
            <a:avLst/>
          </a:prstGeom>
        </p:spPr>
        <p:txBody>
          <a:bodyPr lIns="0" tIns="0" rIns="0" bIns="0" rtlCol="0" anchor="t">
            <a:spAutoFit/>
          </a:bodyPr>
          <a:lstStyle/>
          <a:p>
            <a:pPr algn="ctr">
              <a:lnSpc>
                <a:spcPts val="16800"/>
              </a:lnSpc>
              <a:spcBef>
                <a:spcPct val="0"/>
              </a:spcBef>
            </a:pPr>
            <a:endParaRPr/>
          </a:p>
        </p:txBody>
      </p:sp>
      <p:sp>
        <p:nvSpPr>
          <p:cNvPr id="8" name="TextBox 8"/>
          <p:cNvSpPr txBox="1"/>
          <p:nvPr/>
        </p:nvSpPr>
        <p:spPr>
          <a:xfrm>
            <a:off x="601466" y="2537780"/>
            <a:ext cx="10011063" cy="4576189"/>
          </a:xfrm>
          <a:prstGeom prst="rect">
            <a:avLst/>
          </a:prstGeom>
        </p:spPr>
        <p:txBody>
          <a:bodyPr lIns="0" tIns="0" rIns="0" bIns="0" rtlCol="0" anchor="t">
            <a:spAutoFit/>
          </a:bodyPr>
          <a:lstStyle/>
          <a:p>
            <a:pPr marL="935946" lvl="1" indent="-467973" algn="ctr">
              <a:lnSpc>
                <a:spcPts val="6069"/>
              </a:lnSpc>
              <a:buFont typeface="Arial"/>
              <a:buChar char="•"/>
            </a:pPr>
            <a:r>
              <a:rPr lang="en-US" sz="4335">
                <a:solidFill>
                  <a:srgbClr val="F4F4F4"/>
                </a:solidFill>
                <a:latin typeface="Poppins"/>
                <a:ea typeface="Poppins"/>
                <a:cs typeface="Poppins"/>
                <a:sym typeface="Poppins"/>
              </a:rPr>
              <a:t>THIS MODULE USES STABLE DIFFUSION V1.5, FINE-TUNED WITH LORA ON THE FFHQ DATASET, TO CREATE HIGH-QUALITY, REALISTIC HUMAN FACES BASED ON USER-PROVIDED DESCRIPTIONS.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341095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114720" y="2249487"/>
            <a:ext cx="10173280" cy="4494438"/>
          </a:xfrm>
          <a:custGeom>
            <a:avLst/>
            <a:gdLst/>
            <a:ahLst/>
            <a:cxnLst/>
            <a:rect l="l" t="t" r="r" b="b"/>
            <a:pathLst>
              <a:path w="10173280" h="4494438">
                <a:moveTo>
                  <a:pt x="0" y="0"/>
                </a:moveTo>
                <a:lnTo>
                  <a:pt x="10173280" y="0"/>
                </a:lnTo>
                <a:lnTo>
                  <a:pt x="10173280" y="4494438"/>
                </a:lnTo>
                <a:lnTo>
                  <a:pt x="0" y="4494438"/>
                </a:lnTo>
                <a:lnTo>
                  <a:pt x="0" y="0"/>
                </a:lnTo>
                <a:close/>
              </a:path>
            </a:pathLst>
          </a:custGeom>
          <a:blipFill>
            <a:blip r:embed="rId4"/>
            <a:stretch>
              <a:fillRect r="-6377"/>
            </a:stretch>
          </a:blipFill>
        </p:spPr>
      </p:sp>
      <p:sp>
        <p:nvSpPr>
          <p:cNvPr id="4" name="Freeform 4"/>
          <p:cNvSpPr/>
          <p:nvPr/>
        </p:nvSpPr>
        <p:spPr>
          <a:xfrm>
            <a:off x="217078" y="5143500"/>
            <a:ext cx="11006220" cy="4743677"/>
          </a:xfrm>
          <a:custGeom>
            <a:avLst/>
            <a:gdLst/>
            <a:ahLst/>
            <a:cxnLst/>
            <a:rect l="l" t="t" r="r" b="b"/>
            <a:pathLst>
              <a:path w="11006220" h="4743677">
                <a:moveTo>
                  <a:pt x="0" y="0"/>
                </a:moveTo>
                <a:lnTo>
                  <a:pt x="11006219" y="0"/>
                </a:lnTo>
                <a:lnTo>
                  <a:pt x="11006219" y="4743677"/>
                </a:lnTo>
                <a:lnTo>
                  <a:pt x="0" y="4743677"/>
                </a:lnTo>
                <a:lnTo>
                  <a:pt x="0" y="0"/>
                </a:lnTo>
                <a:close/>
              </a:path>
            </a:pathLst>
          </a:custGeom>
          <a:blipFill>
            <a:blip r:embed="rId5"/>
            <a:stretch>
              <a:fillRect r="-2967"/>
            </a:stretch>
          </a:blipFill>
        </p:spPr>
      </p:sp>
      <p:sp>
        <p:nvSpPr>
          <p:cNvPr id="5" name="Freeform 5"/>
          <p:cNvSpPr/>
          <p:nvPr/>
        </p:nvSpPr>
        <p:spPr>
          <a:xfrm>
            <a:off x="11893621" y="7762433"/>
            <a:ext cx="6043906" cy="1495867"/>
          </a:xfrm>
          <a:custGeom>
            <a:avLst/>
            <a:gdLst/>
            <a:ahLst/>
            <a:cxnLst/>
            <a:rect l="l" t="t" r="r" b="b"/>
            <a:pathLst>
              <a:path w="6043906" h="1495867">
                <a:moveTo>
                  <a:pt x="0" y="0"/>
                </a:moveTo>
                <a:lnTo>
                  <a:pt x="6043906" y="0"/>
                </a:lnTo>
                <a:lnTo>
                  <a:pt x="6043906" y="1495867"/>
                </a:lnTo>
                <a:lnTo>
                  <a:pt x="0" y="1495867"/>
                </a:lnTo>
                <a:lnTo>
                  <a:pt x="0" y="0"/>
                </a:lnTo>
                <a:close/>
              </a:path>
            </a:pathLst>
          </a:custGeom>
          <a:blipFill>
            <a:blip r:embed="rId6"/>
            <a:stretch>
              <a:fillRect/>
            </a:stretch>
          </a:blipFill>
        </p:spPr>
      </p:sp>
      <p:sp>
        <p:nvSpPr>
          <p:cNvPr id="6" name="TextBox 6"/>
          <p:cNvSpPr txBox="1"/>
          <p:nvPr/>
        </p:nvSpPr>
        <p:spPr>
          <a:xfrm>
            <a:off x="601466" y="428625"/>
            <a:ext cx="10621831" cy="2223455"/>
          </a:xfrm>
          <a:prstGeom prst="rect">
            <a:avLst/>
          </a:prstGeom>
        </p:spPr>
        <p:txBody>
          <a:bodyPr lIns="0" tIns="0" rIns="0" bIns="0" rtlCol="0" anchor="t">
            <a:spAutoFit/>
          </a:bodyPr>
          <a:lstStyle/>
          <a:p>
            <a:pPr marL="0" lvl="0" indent="0" algn="l">
              <a:lnSpc>
                <a:spcPts val="8061"/>
              </a:lnSpc>
              <a:spcBef>
                <a:spcPct val="0"/>
              </a:spcBef>
            </a:pPr>
            <a:r>
              <a:rPr lang="en-US" sz="11196">
                <a:solidFill>
                  <a:srgbClr val="3798FF"/>
                </a:solidFill>
                <a:latin typeface="Computer Says No"/>
                <a:ea typeface="Computer Says No"/>
                <a:cs typeface="Computer Says No"/>
                <a:sym typeface="Computer Says No"/>
              </a:rPr>
              <a:t> IMAGE GENERATION RESULT </a:t>
            </a:r>
          </a:p>
        </p:txBody>
      </p:sp>
      <p:sp>
        <p:nvSpPr>
          <p:cNvPr id="7" name="TextBox 7"/>
          <p:cNvSpPr txBox="1"/>
          <p:nvPr/>
        </p:nvSpPr>
        <p:spPr>
          <a:xfrm>
            <a:off x="9139238" y="790575"/>
            <a:ext cx="9525" cy="2066925"/>
          </a:xfrm>
          <a:prstGeom prst="rect">
            <a:avLst/>
          </a:prstGeom>
        </p:spPr>
        <p:txBody>
          <a:bodyPr lIns="0" tIns="0" rIns="0" bIns="0" rtlCol="0" anchor="t">
            <a:spAutoFit/>
          </a:bodyPr>
          <a:lstStyle/>
          <a:p>
            <a:pPr algn="ctr">
              <a:lnSpc>
                <a:spcPts val="16800"/>
              </a:lnSpc>
              <a:spcBef>
                <a:spcPct val="0"/>
              </a:spcBef>
            </a:pPr>
            <a:endParaRPr/>
          </a:p>
        </p:txBody>
      </p:sp>
      <p:sp>
        <p:nvSpPr>
          <p:cNvPr id="8" name="TextBox 8"/>
          <p:cNvSpPr txBox="1"/>
          <p:nvPr/>
        </p:nvSpPr>
        <p:spPr>
          <a:xfrm>
            <a:off x="3594189" y="1176021"/>
            <a:ext cx="12108180" cy="767079"/>
          </a:xfrm>
          <a:prstGeom prst="rect">
            <a:avLst/>
          </a:prstGeom>
        </p:spPr>
        <p:txBody>
          <a:bodyPr lIns="0" tIns="0" rIns="0" bIns="0" rtlCol="0" anchor="t">
            <a:spAutoFit/>
          </a:bodyPr>
          <a:lstStyle/>
          <a:p>
            <a:pPr algn="ctr">
              <a:lnSpc>
                <a:spcPts val="6020"/>
              </a:lnSpc>
              <a:spcBef>
                <a:spcPct val="0"/>
              </a:spcBef>
            </a:pPr>
            <a:r>
              <a:rPr lang="en-US" sz="4300">
                <a:solidFill>
                  <a:srgbClr val="FFFFFF"/>
                </a:solidFill>
                <a:latin typeface="Poppins"/>
                <a:ea typeface="Poppins"/>
                <a:cs typeface="Poppins"/>
                <a:sym typeface="Poppins"/>
              </a:rPr>
              <a:t>FINE-TUNED WITH LORA ON THE FFHQ DATASET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341095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023294" y="485329"/>
            <a:ext cx="9144875" cy="4658171"/>
          </a:xfrm>
          <a:custGeom>
            <a:avLst/>
            <a:gdLst/>
            <a:ahLst/>
            <a:cxnLst/>
            <a:rect l="l" t="t" r="r" b="b"/>
            <a:pathLst>
              <a:path w="9144875" h="4658171">
                <a:moveTo>
                  <a:pt x="0" y="0"/>
                </a:moveTo>
                <a:lnTo>
                  <a:pt x="9144874" y="0"/>
                </a:lnTo>
                <a:lnTo>
                  <a:pt x="9144874" y="4658171"/>
                </a:lnTo>
                <a:lnTo>
                  <a:pt x="0" y="4658171"/>
                </a:lnTo>
                <a:lnTo>
                  <a:pt x="0" y="0"/>
                </a:lnTo>
                <a:close/>
              </a:path>
            </a:pathLst>
          </a:custGeom>
          <a:blipFill>
            <a:blip r:embed="rId4"/>
            <a:stretch>
              <a:fillRect/>
            </a:stretch>
          </a:blipFill>
        </p:spPr>
      </p:sp>
      <p:sp>
        <p:nvSpPr>
          <p:cNvPr id="4" name="Freeform 4"/>
          <p:cNvSpPr/>
          <p:nvPr/>
        </p:nvSpPr>
        <p:spPr>
          <a:xfrm>
            <a:off x="9139238" y="5448142"/>
            <a:ext cx="9028931" cy="4662596"/>
          </a:xfrm>
          <a:custGeom>
            <a:avLst/>
            <a:gdLst/>
            <a:ahLst/>
            <a:cxnLst/>
            <a:rect l="l" t="t" r="r" b="b"/>
            <a:pathLst>
              <a:path w="9028931" h="4662596">
                <a:moveTo>
                  <a:pt x="0" y="0"/>
                </a:moveTo>
                <a:lnTo>
                  <a:pt x="9028930" y="0"/>
                </a:lnTo>
                <a:lnTo>
                  <a:pt x="9028930" y="4662596"/>
                </a:lnTo>
                <a:lnTo>
                  <a:pt x="0" y="4662596"/>
                </a:lnTo>
                <a:lnTo>
                  <a:pt x="0" y="0"/>
                </a:lnTo>
                <a:close/>
              </a:path>
            </a:pathLst>
          </a:custGeom>
          <a:blipFill>
            <a:blip r:embed="rId5"/>
            <a:stretch>
              <a:fillRect/>
            </a:stretch>
          </a:blipFill>
        </p:spPr>
      </p:sp>
      <p:sp>
        <p:nvSpPr>
          <p:cNvPr id="5" name="Freeform 5"/>
          <p:cNvSpPr/>
          <p:nvPr/>
        </p:nvSpPr>
        <p:spPr>
          <a:xfrm>
            <a:off x="-1104317" y="5143500"/>
            <a:ext cx="7016699" cy="4967238"/>
          </a:xfrm>
          <a:custGeom>
            <a:avLst/>
            <a:gdLst/>
            <a:ahLst/>
            <a:cxnLst/>
            <a:rect l="l" t="t" r="r" b="b"/>
            <a:pathLst>
              <a:path w="7016699" h="4967238">
                <a:moveTo>
                  <a:pt x="0" y="0"/>
                </a:moveTo>
                <a:lnTo>
                  <a:pt x="7016699" y="0"/>
                </a:lnTo>
                <a:lnTo>
                  <a:pt x="7016699" y="4967238"/>
                </a:lnTo>
                <a:lnTo>
                  <a:pt x="0" y="4967238"/>
                </a:lnTo>
                <a:lnTo>
                  <a:pt x="0" y="0"/>
                </a:lnTo>
                <a:close/>
              </a:path>
            </a:pathLst>
          </a:custGeom>
          <a:blipFill>
            <a:blip r:embed="rId6"/>
            <a:stretch>
              <a:fillRect/>
            </a:stretch>
          </a:blipFill>
        </p:spPr>
      </p:sp>
      <p:sp>
        <p:nvSpPr>
          <p:cNvPr id="6" name="TextBox 6"/>
          <p:cNvSpPr txBox="1"/>
          <p:nvPr/>
        </p:nvSpPr>
        <p:spPr>
          <a:xfrm>
            <a:off x="601466" y="428625"/>
            <a:ext cx="10621831" cy="2223455"/>
          </a:xfrm>
          <a:prstGeom prst="rect">
            <a:avLst/>
          </a:prstGeom>
        </p:spPr>
        <p:txBody>
          <a:bodyPr lIns="0" tIns="0" rIns="0" bIns="0" rtlCol="0" anchor="t">
            <a:spAutoFit/>
          </a:bodyPr>
          <a:lstStyle/>
          <a:p>
            <a:pPr marL="0" lvl="0" indent="0" algn="l">
              <a:lnSpc>
                <a:spcPts val="8061"/>
              </a:lnSpc>
              <a:spcBef>
                <a:spcPct val="0"/>
              </a:spcBef>
            </a:pPr>
            <a:r>
              <a:rPr lang="en-US" sz="11196">
                <a:solidFill>
                  <a:srgbClr val="3798FF"/>
                </a:solidFill>
                <a:latin typeface="Computer Says No"/>
                <a:ea typeface="Computer Says No"/>
                <a:cs typeface="Computer Says No"/>
                <a:sym typeface="Computer Says No"/>
              </a:rPr>
              <a:t> IMAGE GENERATION RESULT </a:t>
            </a:r>
          </a:p>
        </p:txBody>
      </p:sp>
      <p:sp>
        <p:nvSpPr>
          <p:cNvPr id="7" name="TextBox 7"/>
          <p:cNvSpPr txBox="1"/>
          <p:nvPr/>
        </p:nvSpPr>
        <p:spPr>
          <a:xfrm>
            <a:off x="9139238" y="790575"/>
            <a:ext cx="9525" cy="2066925"/>
          </a:xfrm>
          <a:prstGeom prst="rect">
            <a:avLst/>
          </a:prstGeom>
        </p:spPr>
        <p:txBody>
          <a:bodyPr lIns="0" tIns="0" rIns="0" bIns="0" rtlCol="0" anchor="t">
            <a:spAutoFit/>
          </a:bodyPr>
          <a:lstStyle/>
          <a:p>
            <a:pPr algn="ctr">
              <a:lnSpc>
                <a:spcPts val="16800"/>
              </a:lnSpc>
              <a:spcBef>
                <a:spcPct val="0"/>
              </a:spcBef>
            </a:pPr>
            <a:endParaRPr/>
          </a:p>
        </p:txBody>
      </p:sp>
      <p:sp>
        <p:nvSpPr>
          <p:cNvPr id="8" name="TextBox 8"/>
          <p:cNvSpPr txBox="1"/>
          <p:nvPr/>
        </p:nvSpPr>
        <p:spPr>
          <a:xfrm>
            <a:off x="269697" y="2981067"/>
            <a:ext cx="8469045" cy="1137286"/>
          </a:xfrm>
          <a:prstGeom prst="rect">
            <a:avLst/>
          </a:prstGeom>
        </p:spPr>
        <p:txBody>
          <a:bodyPr lIns="0" tIns="0" rIns="0" bIns="0" rtlCol="0" anchor="t">
            <a:spAutoFit/>
          </a:bodyPr>
          <a:lstStyle/>
          <a:p>
            <a:pPr algn="ctr">
              <a:lnSpc>
                <a:spcPts val="9239"/>
              </a:lnSpc>
              <a:spcBef>
                <a:spcPct val="0"/>
              </a:spcBef>
            </a:pPr>
            <a:r>
              <a:rPr lang="en-US" sz="6599">
                <a:solidFill>
                  <a:srgbClr val="FFFFFF"/>
                </a:solidFill>
                <a:latin typeface="Computer Says No"/>
                <a:ea typeface="Computer Says No"/>
                <a:cs typeface="Computer Says No"/>
                <a:sym typeface="Computer Says No"/>
              </a:rPr>
              <a:t>BEFORE AND AFTER LORA FINE TUNED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341095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104317" y="5143500"/>
            <a:ext cx="7016699" cy="4967238"/>
          </a:xfrm>
          <a:custGeom>
            <a:avLst/>
            <a:gdLst/>
            <a:ahLst/>
            <a:cxnLst/>
            <a:rect l="l" t="t" r="r" b="b"/>
            <a:pathLst>
              <a:path w="7016699" h="4967238">
                <a:moveTo>
                  <a:pt x="0" y="0"/>
                </a:moveTo>
                <a:lnTo>
                  <a:pt x="7016699" y="0"/>
                </a:lnTo>
                <a:lnTo>
                  <a:pt x="7016699" y="4967238"/>
                </a:lnTo>
                <a:lnTo>
                  <a:pt x="0" y="4967238"/>
                </a:lnTo>
                <a:lnTo>
                  <a:pt x="0" y="0"/>
                </a:lnTo>
                <a:close/>
              </a:path>
            </a:pathLst>
          </a:custGeom>
          <a:blipFill>
            <a:blip r:embed="rId4"/>
            <a:stretch>
              <a:fillRect/>
            </a:stretch>
          </a:blipFill>
        </p:spPr>
      </p:sp>
      <p:sp>
        <p:nvSpPr>
          <p:cNvPr id="4" name="Freeform 4"/>
          <p:cNvSpPr/>
          <p:nvPr/>
        </p:nvSpPr>
        <p:spPr>
          <a:xfrm>
            <a:off x="8738742" y="196283"/>
            <a:ext cx="9701914" cy="4911594"/>
          </a:xfrm>
          <a:custGeom>
            <a:avLst/>
            <a:gdLst/>
            <a:ahLst/>
            <a:cxnLst/>
            <a:rect l="l" t="t" r="r" b="b"/>
            <a:pathLst>
              <a:path w="9701914" h="4911594">
                <a:moveTo>
                  <a:pt x="0" y="0"/>
                </a:moveTo>
                <a:lnTo>
                  <a:pt x="9701913" y="0"/>
                </a:lnTo>
                <a:lnTo>
                  <a:pt x="9701913" y="4911594"/>
                </a:lnTo>
                <a:lnTo>
                  <a:pt x="0" y="4911594"/>
                </a:lnTo>
                <a:lnTo>
                  <a:pt x="0" y="0"/>
                </a:lnTo>
                <a:close/>
              </a:path>
            </a:pathLst>
          </a:custGeom>
          <a:blipFill>
            <a:blip r:embed="rId5"/>
            <a:stretch>
              <a:fillRect/>
            </a:stretch>
          </a:blipFill>
        </p:spPr>
      </p:sp>
      <p:sp>
        <p:nvSpPr>
          <p:cNvPr id="5" name="Freeform 5"/>
          <p:cNvSpPr/>
          <p:nvPr/>
        </p:nvSpPr>
        <p:spPr>
          <a:xfrm>
            <a:off x="8738742" y="5322493"/>
            <a:ext cx="9365760" cy="4788245"/>
          </a:xfrm>
          <a:custGeom>
            <a:avLst/>
            <a:gdLst/>
            <a:ahLst/>
            <a:cxnLst/>
            <a:rect l="l" t="t" r="r" b="b"/>
            <a:pathLst>
              <a:path w="9365760" h="4788245">
                <a:moveTo>
                  <a:pt x="0" y="0"/>
                </a:moveTo>
                <a:lnTo>
                  <a:pt x="9365760" y="0"/>
                </a:lnTo>
                <a:lnTo>
                  <a:pt x="9365760" y="4788245"/>
                </a:lnTo>
                <a:lnTo>
                  <a:pt x="0" y="4788245"/>
                </a:lnTo>
                <a:lnTo>
                  <a:pt x="0" y="0"/>
                </a:lnTo>
                <a:close/>
              </a:path>
            </a:pathLst>
          </a:custGeom>
          <a:blipFill>
            <a:blip r:embed="rId6"/>
            <a:stretch>
              <a:fillRect/>
            </a:stretch>
          </a:blipFill>
        </p:spPr>
      </p:sp>
      <p:sp>
        <p:nvSpPr>
          <p:cNvPr id="6" name="TextBox 6"/>
          <p:cNvSpPr txBox="1"/>
          <p:nvPr/>
        </p:nvSpPr>
        <p:spPr>
          <a:xfrm>
            <a:off x="601466" y="428625"/>
            <a:ext cx="10621831" cy="2223455"/>
          </a:xfrm>
          <a:prstGeom prst="rect">
            <a:avLst/>
          </a:prstGeom>
        </p:spPr>
        <p:txBody>
          <a:bodyPr lIns="0" tIns="0" rIns="0" bIns="0" rtlCol="0" anchor="t">
            <a:spAutoFit/>
          </a:bodyPr>
          <a:lstStyle/>
          <a:p>
            <a:pPr marL="0" lvl="0" indent="0" algn="l">
              <a:lnSpc>
                <a:spcPts val="8061"/>
              </a:lnSpc>
              <a:spcBef>
                <a:spcPct val="0"/>
              </a:spcBef>
            </a:pPr>
            <a:r>
              <a:rPr lang="en-US" sz="11196">
                <a:solidFill>
                  <a:srgbClr val="3798FF"/>
                </a:solidFill>
                <a:latin typeface="Computer Says No"/>
                <a:ea typeface="Computer Says No"/>
                <a:cs typeface="Computer Says No"/>
                <a:sym typeface="Computer Says No"/>
              </a:rPr>
              <a:t> IMAGE GENERATION RESULT </a:t>
            </a:r>
          </a:p>
        </p:txBody>
      </p:sp>
      <p:sp>
        <p:nvSpPr>
          <p:cNvPr id="7" name="TextBox 7"/>
          <p:cNvSpPr txBox="1"/>
          <p:nvPr/>
        </p:nvSpPr>
        <p:spPr>
          <a:xfrm>
            <a:off x="9139238" y="790575"/>
            <a:ext cx="9525" cy="2066925"/>
          </a:xfrm>
          <a:prstGeom prst="rect">
            <a:avLst/>
          </a:prstGeom>
        </p:spPr>
        <p:txBody>
          <a:bodyPr lIns="0" tIns="0" rIns="0" bIns="0" rtlCol="0" anchor="t">
            <a:spAutoFit/>
          </a:bodyPr>
          <a:lstStyle/>
          <a:p>
            <a:pPr algn="ctr">
              <a:lnSpc>
                <a:spcPts val="16800"/>
              </a:lnSpc>
              <a:spcBef>
                <a:spcPct val="0"/>
              </a:spcBef>
            </a:pPr>
            <a:endParaRPr/>
          </a:p>
        </p:txBody>
      </p:sp>
      <p:sp>
        <p:nvSpPr>
          <p:cNvPr id="8" name="TextBox 8"/>
          <p:cNvSpPr txBox="1"/>
          <p:nvPr/>
        </p:nvSpPr>
        <p:spPr>
          <a:xfrm>
            <a:off x="269697" y="2981067"/>
            <a:ext cx="8469045" cy="1137286"/>
          </a:xfrm>
          <a:prstGeom prst="rect">
            <a:avLst/>
          </a:prstGeom>
        </p:spPr>
        <p:txBody>
          <a:bodyPr lIns="0" tIns="0" rIns="0" bIns="0" rtlCol="0" anchor="t">
            <a:spAutoFit/>
          </a:bodyPr>
          <a:lstStyle/>
          <a:p>
            <a:pPr algn="ctr">
              <a:lnSpc>
                <a:spcPts val="9239"/>
              </a:lnSpc>
              <a:spcBef>
                <a:spcPct val="0"/>
              </a:spcBef>
            </a:pPr>
            <a:r>
              <a:rPr lang="en-US" sz="6599">
                <a:solidFill>
                  <a:srgbClr val="FFFFFF"/>
                </a:solidFill>
                <a:latin typeface="Computer Says No"/>
                <a:ea typeface="Computer Says No"/>
                <a:cs typeface="Computer Says No"/>
                <a:sym typeface="Computer Says No"/>
              </a:rPr>
              <a:t>BEFORE AND AFTER LORA FINE TUNED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318" y="-3376321"/>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39238" y="790575"/>
            <a:ext cx="9525" cy="2066925"/>
          </a:xfrm>
          <a:prstGeom prst="rect">
            <a:avLst/>
          </a:prstGeom>
        </p:spPr>
        <p:txBody>
          <a:bodyPr lIns="0" tIns="0" rIns="0" bIns="0" rtlCol="0" anchor="t">
            <a:spAutoFit/>
          </a:bodyPr>
          <a:lstStyle/>
          <a:p>
            <a:pPr algn="ctr">
              <a:lnSpc>
                <a:spcPts val="16800"/>
              </a:lnSpc>
              <a:spcBef>
                <a:spcPct val="0"/>
              </a:spcBef>
            </a:pPr>
            <a:endParaRPr/>
          </a:p>
        </p:txBody>
      </p:sp>
      <p:sp>
        <p:nvSpPr>
          <p:cNvPr id="5" name="TextBox 5"/>
          <p:cNvSpPr txBox="1"/>
          <p:nvPr/>
        </p:nvSpPr>
        <p:spPr>
          <a:xfrm>
            <a:off x="288528" y="-496132"/>
            <a:ext cx="8671719" cy="1984372"/>
          </a:xfrm>
          <a:prstGeom prst="rect">
            <a:avLst/>
          </a:prstGeom>
        </p:spPr>
        <p:txBody>
          <a:bodyPr lIns="0" tIns="0" rIns="0" bIns="0" rtlCol="0" anchor="t">
            <a:spAutoFit/>
          </a:bodyPr>
          <a:lstStyle/>
          <a:p>
            <a:pPr algn="ctr">
              <a:lnSpc>
                <a:spcPts val="16100"/>
              </a:lnSpc>
              <a:spcBef>
                <a:spcPct val="0"/>
              </a:spcBef>
            </a:pPr>
            <a:r>
              <a:rPr lang="en-US" sz="11500">
                <a:solidFill>
                  <a:srgbClr val="DEDEDE"/>
                </a:solidFill>
                <a:latin typeface="Computer Says No"/>
                <a:ea typeface="Computer Says No"/>
                <a:cs typeface="Computer Says No"/>
                <a:sym typeface="Computer Says No"/>
              </a:rPr>
              <a:t>COMPARISON BETWEEN </a:t>
            </a:r>
          </a:p>
        </p:txBody>
      </p:sp>
      <p:sp>
        <p:nvSpPr>
          <p:cNvPr id="6" name="TextBox 6"/>
          <p:cNvSpPr txBox="1"/>
          <p:nvPr/>
        </p:nvSpPr>
        <p:spPr>
          <a:xfrm>
            <a:off x="2184543" y="503993"/>
            <a:ext cx="16915421" cy="1228785"/>
          </a:xfrm>
          <a:prstGeom prst="rect">
            <a:avLst/>
          </a:prstGeom>
        </p:spPr>
        <p:txBody>
          <a:bodyPr lIns="0" tIns="0" rIns="0" bIns="0" rtlCol="0" anchor="t">
            <a:spAutoFit/>
          </a:bodyPr>
          <a:lstStyle/>
          <a:p>
            <a:pPr algn="ctr">
              <a:lnSpc>
                <a:spcPts val="9971"/>
              </a:lnSpc>
              <a:spcBef>
                <a:spcPct val="0"/>
              </a:spcBef>
            </a:pPr>
            <a:r>
              <a:rPr lang="en-US" sz="7122">
                <a:solidFill>
                  <a:srgbClr val="004AAD"/>
                </a:solidFill>
                <a:latin typeface="Computer Says No"/>
                <a:ea typeface="Computer Says No"/>
                <a:cs typeface="Computer Says No"/>
                <a:sym typeface="Computer Says No"/>
              </a:rPr>
              <a:t>IMAGES BEFORE AND AFTER LORA FINE-TUNING</a:t>
            </a:r>
          </a:p>
        </p:txBody>
      </p:sp>
      <p:graphicFrame>
        <p:nvGraphicFramePr>
          <p:cNvPr id="12" name="Table 11">
            <a:extLst>
              <a:ext uri="{FF2B5EF4-FFF2-40B4-BE49-F238E27FC236}">
                <a16:creationId xmlns:a16="http://schemas.microsoft.com/office/drawing/2014/main" id="{15CB91F4-64E0-2F1C-3916-4DD38E6AF1B1}"/>
              </a:ext>
            </a:extLst>
          </p:cNvPr>
          <p:cNvGraphicFramePr>
            <a:graphicFrameLocks noGrp="1"/>
          </p:cNvGraphicFramePr>
          <p:nvPr>
            <p:extLst>
              <p:ext uri="{D42A27DB-BD31-4B8C-83A1-F6EECF244321}">
                <p14:modId xmlns:p14="http://schemas.microsoft.com/office/powerpoint/2010/main" val="510610147"/>
              </p:ext>
            </p:extLst>
          </p:nvPr>
        </p:nvGraphicFramePr>
        <p:xfrm>
          <a:off x="1160318" y="1939636"/>
          <a:ext cx="16126803" cy="7822719"/>
        </p:xfrm>
        <a:graphic>
          <a:graphicData uri="http://schemas.openxmlformats.org/drawingml/2006/table">
            <a:tbl>
              <a:tblPr bandRow="1">
                <a:tableStyleId>{5C22544A-7EE6-4342-B048-85BDC9FD1C3A}</a:tableStyleId>
              </a:tblPr>
              <a:tblGrid>
                <a:gridCol w="5375601">
                  <a:extLst>
                    <a:ext uri="{9D8B030D-6E8A-4147-A177-3AD203B41FA5}">
                      <a16:colId xmlns:a16="http://schemas.microsoft.com/office/drawing/2014/main" val="1990099351"/>
                    </a:ext>
                  </a:extLst>
                </a:gridCol>
                <a:gridCol w="5375601">
                  <a:extLst>
                    <a:ext uri="{9D8B030D-6E8A-4147-A177-3AD203B41FA5}">
                      <a16:colId xmlns:a16="http://schemas.microsoft.com/office/drawing/2014/main" val="1654730804"/>
                    </a:ext>
                  </a:extLst>
                </a:gridCol>
                <a:gridCol w="5375601">
                  <a:extLst>
                    <a:ext uri="{9D8B030D-6E8A-4147-A177-3AD203B41FA5}">
                      <a16:colId xmlns:a16="http://schemas.microsoft.com/office/drawing/2014/main" val="86756336"/>
                    </a:ext>
                  </a:extLst>
                </a:gridCol>
              </a:tblGrid>
              <a:tr h="869191">
                <a:tc>
                  <a:txBody>
                    <a:bodyPr/>
                    <a:lstStyle/>
                    <a:p>
                      <a:pPr algn="ctr" rtl="0">
                        <a:buNone/>
                      </a:pPr>
                      <a:r>
                        <a:rPr lang="en-US" b="1" dirty="0">
                          <a:effectLst/>
                        </a:rPr>
                        <a:t>Feature</a:t>
                      </a:r>
                      <a:r>
                        <a:rPr lang="en-US" dirty="0">
                          <a:effectLst/>
                        </a:rPr>
                        <a:t> </a:t>
                      </a:r>
                    </a:p>
                  </a:txBody>
                  <a:tcPr anchor="ctr">
                    <a:lnL w="19050" cap="flat" cmpd="sng" algn="ctr">
                      <a:solidFill>
                        <a:srgbClr val="5986B6"/>
                      </a:solidFill>
                      <a:prstDash val="solid"/>
                      <a:round/>
                      <a:headEnd type="none" w="med" len="med"/>
                      <a:tailEnd type="none" w="med" len="med"/>
                    </a:lnL>
                    <a:lnR w="19050" cap="flat" cmpd="sng" algn="ctr">
                      <a:solidFill>
                        <a:srgbClr val="5986B6"/>
                      </a:solidFill>
                      <a:prstDash val="solid"/>
                      <a:round/>
                      <a:headEnd type="none" w="med" len="med"/>
                      <a:tailEnd type="none" w="med" len="med"/>
                    </a:lnR>
                    <a:lnT w="19050" cap="flat" cmpd="sng" algn="ctr">
                      <a:solidFill>
                        <a:srgbClr val="5986B6"/>
                      </a:solidFill>
                      <a:prstDash val="solid"/>
                      <a:round/>
                      <a:headEnd type="none" w="med" len="med"/>
                      <a:tailEnd type="none" w="med" len="med"/>
                    </a:lnT>
                    <a:lnB w="19050" cap="flat" cmpd="sng" algn="ctr">
                      <a:solidFill>
                        <a:srgbClr val="5986B6"/>
                      </a:solidFill>
                      <a:prstDash val="solid"/>
                      <a:round/>
                      <a:headEnd type="none" w="med" len="med"/>
                      <a:tailEnd type="none" w="med" len="med"/>
                    </a:lnB>
                    <a:solidFill>
                      <a:srgbClr val="FFFFFF"/>
                    </a:solidFill>
                  </a:tcPr>
                </a:tc>
                <a:tc>
                  <a:txBody>
                    <a:bodyPr/>
                    <a:lstStyle/>
                    <a:p>
                      <a:pPr algn="ctr" rtl="0">
                        <a:buNone/>
                      </a:pPr>
                      <a:r>
                        <a:rPr lang="en-US" b="1" dirty="0">
                          <a:effectLst/>
                        </a:rPr>
                        <a:t>Without </a:t>
                      </a:r>
                      <a:r>
                        <a:rPr lang="en-US" b="1" dirty="0" err="1">
                          <a:effectLst/>
                        </a:rPr>
                        <a:t>LoRA</a:t>
                      </a:r>
                      <a:r>
                        <a:rPr lang="en-US" b="1" dirty="0">
                          <a:effectLst/>
                        </a:rPr>
                        <a:t> (Before Fine-Tuning)</a:t>
                      </a:r>
                      <a:r>
                        <a:rPr lang="en-US" dirty="0">
                          <a:effectLst/>
                        </a:rPr>
                        <a:t> </a:t>
                      </a:r>
                    </a:p>
                  </a:txBody>
                  <a:tcPr anchor="ctr">
                    <a:lnL w="19050" cap="flat" cmpd="sng" algn="ctr">
                      <a:solidFill>
                        <a:srgbClr val="5986B6"/>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rtl="0">
                        <a:buNone/>
                      </a:pPr>
                      <a:r>
                        <a:rPr lang="en-US" b="1" dirty="0">
                          <a:effectLst/>
                        </a:rPr>
                        <a:t>With </a:t>
                      </a:r>
                      <a:r>
                        <a:rPr lang="en-US" b="1" dirty="0" err="1">
                          <a:effectLst/>
                        </a:rPr>
                        <a:t>LoRA</a:t>
                      </a:r>
                      <a:r>
                        <a:rPr lang="en-US" b="1" dirty="0">
                          <a:effectLst/>
                        </a:rPr>
                        <a:t> (After Fine-Tuning)</a:t>
                      </a:r>
                      <a:r>
                        <a:rPr lang="en-US" dirty="0">
                          <a:effectLst/>
                        </a:rPr>
                        <a: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70774068"/>
                  </a:ext>
                </a:extLst>
              </a:tr>
              <a:tr h="869191">
                <a:tc>
                  <a:txBody>
                    <a:bodyPr/>
                    <a:lstStyle/>
                    <a:p>
                      <a:pPr rtl="0">
                        <a:buNone/>
                      </a:pPr>
                      <a:r>
                        <a:rPr lang="en-US" b="1" dirty="0">
                          <a:effectLst/>
                        </a:rPr>
                        <a:t>Facial Realism</a:t>
                      </a:r>
                      <a:r>
                        <a:rPr lang="en-US" dirty="0">
                          <a:effectLst/>
                        </a:rPr>
                        <a: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5986B6"/>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Faces appear more artificial or stylized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Faces appear more realistic and natural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52450697"/>
                  </a:ext>
                </a:extLst>
              </a:tr>
              <a:tr h="869191">
                <a:tc>
                  <a:txBody>
                    <a:bodyPr/>
                    <a:lstStyle/>
                    <a:p>
                      <a:pPr rtl="0">
                        <a:buNone/>
                      </a:pPr>
                      <a:r>
                        <a:rPr lang="en-US" b="1" dirty="0">
                          <a:effectLst/>
                        </a:rPr>
                        <a:t>Texture Details</a:t>
                      </a:r>
                      <a:r>
                        <a:rPr lang="en-US" dirty="0">
                          <a:effectLst/>
                        </a:rPr>
                        <a: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Skin texture and hair details are less defined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Clearer skin texture, more realistic hair and beard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8473894"/>
                  </a:ext>
                </a:extLst>
              </a:tr>
              <a:tr h="869191">
                <a:tc>
                  <a:txBody>
                    <a:bodyPr/>
                    <a:lstStyle/>
                    <a:p>
                      <a:pPr rtl="0">
                        <a:buNone/>
                      </a:pPr>
                      <a:r>
                        <a:rPr lang="en-US" b="1" dirty="0">
                          <a:effectLst/>
                        </a:rPr>
                        <a:t>Facial Hair (Men)</a:t>
                      </a:r>
                      <a:r>
                        <a:rPr lang="en-US" dirty="0">
                          <a:effectLst/>
                        </a:rPr>
                        <a: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Beard/mustache looks more uniform and synthetic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Beard/mustache appears more varied and natural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83475164"/>
                  </a:ext>
                </a:extLst>
              </a:tr>
              <a:tr h="869191">
                <a:tc>
                  <a:txBody>
                    <a:bodyPr/>
                    <a:lstStyle/>
                    <a:p>
                      <a:pPr rtl="0">
                        <a:buNone/>
                      </a:pPr>
                      <a:r>
                        <a:rPr lang="en-US" b="1" dirty="0">
                          <a:effectLst/>
                        </a:rPr>
                        <a:t>Lighting and Shadows</a:t>
                      </a:r>
                      <a:r>
                        <a:rPr lang="en-US" dirty="0">
                          <a:effectLst/>
                        </a:rPr>
                        <a: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Less dynamic lighting; sometimes flat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Improved lighting and shadow contrast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82361697"/>
                  </a:ext>
                </a:extLst>
              </a:tr>
              <a:tr h="869191">
                <a:tc>
                  <a:txBody>
                    <a:bodyPr/>
                    <a:lstStyle/>
                    <a:p>
                      <a:pPr rtl="0">
                        <a:buNone/>
                      </a:pPr>
                      <a:r>
                        <a:rPr lang="en-US" b="1" dirty="0">
                          <a:effectLst/>
                        </a:rPr>
                        <a:t>Expression Authenticity</a:t>
                      </a:r>
                      <a:r>
                        <a:rPr lang="en-US" dirty="0">
                          <a:effectLst/>
                        </a:rPr>
                        <a: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Smiles and expressions look slightly forced or stiff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More natural, genuine-looking expressions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06764541"/>
                  </a:ext>
                </a:extLst>
              </a:tr>
              <a:tr h="869191">
                <a:tc>
                  <a:txBody>
                    <a:bodyPr/>
                    <a:lstStyle/>
                    <a:p>
                      <a:pPr rtl="0">
                        <a:buNone/>
                      </a:pPr>
                      <a:r>
                        <a:rPr lang="en-US" b="1" dirty="0">
                          <a:effectLst/>
                        </a:rPr>
                        <a:t>Background Integration</a:t>
                      </a:r>
                      <a:r>
                        <a:rPr lang="en-US" dirty="0">
                          <a:effectLst/>
                        </a:rPr>
                        <a: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Background sometimes looks artificial or inconsistent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Better background blending and realistic outdoor lighting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74734601"/>
                  </a:ext>
                </a:extLst>
              </a:tr>
              <a:tr h="869191">
                <a:tc>
                  <a:txBody>
                    <a:bodyPr/>
                    <a:lstStyle/>
                    <a:p>
                      <a:pPr rtl="0">
                        <a:buNone/>
                      </a:pPr>
                      <a:r>
                        <a:rPr lang="en-US" b="1" dirty="0">
                          <a:effectLst/>
                        </a:rPr>
                        <a:t>Color Tone and Balance</a:t>
                      </a:r>
                      <a:r>
                        <a:rPr lang="en-US" dirty="0">
                          <a:effectLst/>
                        </a:rPr>
                        <a: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Skin tones and colors can be off or less vibrant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More natural skin tones and balanced color representation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72416046"/>
                  </a:ext>
                </a:extLst>
              </a:tr>
              <a:tr h="869191">
                <a:tc>
                  <a:txBody>
                    <a:bodyPr/>
                    <a:lstStyle/>
                    <a:p>
                      <a:pPr rtl="0">
                        <a:buNone/>
                      </a:pPr>
                      <a:r>
                        <a:rPr lang="en-US" b="1" dirty="0">
                          <a:effectLst/>
                        </a:rPr>
                        <a:t>Overall Realism</a:t>
                      </a:r>
                      <a:r>
                        <a:rPr lang="en-US" dirty="0">
                          <a:effectLst/>
                        </a:rPr>
                        <a:t>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Looks like an AI-generated image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buNone/>
                      </a:pPr>
                      <a:r>
                        <a:rPr lang="en-US" dirty="0">
                          <a:effectLst/>
                        </a:rPr>
                        <a:t>Strong resemblance to real human photographs </a:t>
                      </a:r>
                    </a:p>
                  </a:txBody>
                  <a:tcPr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0728732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341095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612529" y="1287940"/>
            <a:ext cx="7069604" cy="6312568"/>
          </a:xfrm>
          <a:custGeom>
            <a:avLst/>
            <a:gdLst/>
            <a:ahLst/>
            <a:cxnLst/>
            <a:rect l="l" t="t" r="r" b="b"/>
            <a:pathLst>
              <a:path w="7069604" h="6312568">
                <a:moveTo>
                  <a:pt x="0" y="0"/>
                </a:moveTo>
                <a:lnTo>
                  <a:pt x="7069605" y="0"/>
                </a:lnTo>
                <a:lnTo>
                  <a:pt x="7069605" y="6312568"/>
                </a:lnTo>
                <a:lnTo>
                  <a:pt x="0" y="6312568"/>
                </a:lnTo>
                <a:lnTo>
                  <a:pt x="0" y="0"/>
                </a:lnTo>
                <a:close/>
              </a:path>
            </a:pathLst>
          </a:custGeom>
          <a:blipFill>
            <a:blip r:embed="rId4"/>
            <a:stretch>
              <a:fillRect/>
            </a:stretch>
          </a:blipFill>
        </p:spPr>
      </p:sp>
      <p:sp>
        <p:nvSpPr>
          <p:cNvPr id="4" name="Freeform 4"/>
          <p:cNvSpPr/>
          <p:nvPr/>
        </p:nvSpPr>
        <p:spPr>
          <a:xfrm>
            <a:off x="1028700" y="8421081"/>
            <a:ext cx="11517774" cy="1150455"/>
          </a:xfrm>
          <a:custGeom>
            <a:avLst/>
            <a:gdLst/>
            <a:ahLst/>
            <a:cxnLst/>
            <a:rect l="l" t="t" r="r" b="b"/>
            <a:pathLst>
              <a:path w="11517774" h="1150455">
                <a:moveTo>
                  <a:pt x="0" y="0"/>
                </a:moveTo>
                <a:lnTo>
                  <a:pt x="11517774" y="0"/>
                </a:lnTo>
                <a:lnTo>
                  <a:pt x="11517774" y="1150455"/>
                </a:lnTo>
                <a:lnTo>
                  <a:pt x="0" y="1150455"/>
                </a:lnTo>
                <a:lnTo>
                  <a:pt x="0" y="0"/>
                </a:lnTo>
                <a:close/>
              </a:path>
            </a:pathLst>
          </a:custGeom>
          <a:blipFill>
            <a:blip r:embed="rId5"/>
            <a:stretch>
              <a:fillRect/>
            </a:stretch>
          </a:blipFill>
        </p:spPr>
      </p:sp>
      <p:sp>
        <p:nvSpPr>
          <p:cNvPr id="5" name="TextBox 5"/>
          <p:cNvSpPr txBox="1"/>
          <p:nvPr/>
        </p:nvSpPr>
        <p:spPr>
          <a:xfrm>
            <a:off x="601466" y="428625"/>
            <a:ext cx="10621831" cy="2223455"/>
          </a:xfrm>
          <a:prstGeom prst="rect">
            <a:avLst/>
          </a:prstGeom>
        </p:spPr>
        <p:txBody>
          <a:bodyPr lIns="0" tIns="0" rIns="0" bIns="0" rtlCol="0" anchor="t">
            <a:spAutoFit/>
          </a:bodyPr>
          <a:lstStyle/>
          <a:p>
            <a:pPr marL="0" lvl="0" indent="0" algn="l">
              <a:lnSpc>
                <a:spcPts val="8061"/>
              </a:lnSpc>
              <a:spcBef>
                <a:spcPct val="0"/>
              </a:spcBef>
            </a:pPr>
            <a:r>
              <a:rPr lang="en-US" sz="11196">
                <a:solidFill>
                  <a:srgbClr val="3798FF"/>
                </a:solidFill>
                <a:latin typeface="Computer Says No"/>
                <a:ea typeface="Computer Says No"/>
                <a:cs typeface="Computer Says No"/>
                <a:sym typeface="Computer Says No"/>
              </a:rPr>
              <a:t>7. IMAGE DETECTION MODULE</a:t>
            </a:r>
          </a:p>
        </p:txBody>
      </p:sp>
      <p:sp>
        <p:nvSpPr>
          <p:cNvPr id="6" name="TextBox 6"/>
          <p:cNvSpPr txBox="1"/>
          <p:nvPr/>
        </p:nvSpPr>
        <p:spPr>
          <a:xfrm>
            <a:off x="9139238" y="790575"/>
            <a:ext cx="9525" cy="2066925"/>
          </a:xfrm>
          <a:prstGeom prst="rect">
            <a:avLst/>
          </a:prstGeom>
        </p:spPr>
        <p:txBody>
          <a:bodyPr lIns="0" tIns="0" rIns="0" bIns="0" rtlCol="0" anchor="t">
            <a:spAutoFit/>
          </a:bodyPr>
          <a:lstStyle/>
          <a:p>
            <a:pPr algn="ctr">
              <a:lnSpc>
                <a:spcPts val="16800"/>
              </a:lnSpc>
              <a:spcBef>
                <a:spcPct val="0"/>
              </a:spcBef>
            </a:pPr>
            <a:endParaRPr/>
          </a:p>
        </p:txBody>
      </p:sp>
      <p:sp>
        <p:nvSpPr>
          <p:cNvPr id="7" name="TextBox 7"/>
          <p:cNvSpPr txBox="1"/>
          <p:nvPr/>
        </p:nvSpPr>
        <p:spPr>
          <a:xfrm>
            <a:off x="601466" y="2537780"/>
            <a:ext cx="10011063" cy="5338189"/>
          </a:xfrm>
          <a:prstGeom prst="rect">
            <a:avLst/>
          </a:prstGeom>
        </p:spPr>
        <p:txBody>
          <a:bodyPr lIns="0" tIns="0" rIns="0" bIns="0" rtlCol="0" anchor="t">
            <a:spAutoFit/>
          </a:bodyPr>
          <a:lstStyle/>
          <a:p>
            <a:pPr marL="935946" lvl="1" indent="-467973" algn="ctr">
              <a:lnSpc>
                <a:spcPts val="6069"/>
              </a:lnSpc>
              <a:buFont typeface="Arial"/>
              <a:buChar char="•"/>
            </a:pPr>
            <a:r>
              <a:rPr lang="en-US" sz="4335">
                <a:solidFill>
                  <a:srgbClr val="F4F4F4"/>
                </a:solidFill>
                <a:latin typeface="Poppins"/>
                <a:ea typeface="Poppins"/>
                <a:cs typeface="Poppins"/>
                <a:sym typeface="Poppins"/>
              </a:rPr>
              <a:t>BUILT WITH A CNN-BASED CLASSIFIER (EFFICIENTNET-B6), THIS MODULE IS TRAINED ON DATASETS OF REAL AND FAKE FACES TO DETECT AI-GENERATED IMAGES WITH HIGH ACCURACY AND RELIABILITY.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341095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45742" y="2717498"/>
            <a:ext cx="11133281" cy="6540802"/>
          </a:xfrm>
          <a:custGeom>
            <a:avLst/>
            <a:gdLst/>
            <a:ahLst/>
            <a:cxnLst/>
            <a:rect l="l" t="t" r="r" b="b"/>
            <a:pathLst>
              <a:path w="11133281" h="6540802">
                <a:moveTo>
                  <a:pt x="0" y="0"/>
                </a:moveTo>
                <a:lnTo>
                  <a:pt x="11133280" y="0"/>
                </a:lnTo>
                <a:lnTo>
                  <a:pt x="11133280" y="6540802"/>
                </a:lnTo>
                <a:lnTo>
                  <a:pt x="0" y="6540802"/>
                </a:lnTo>
                <a:lnTo>
                  <a:pt x="0" y="0"/>
                </a:lnTo>
                <a:close/>
              </a:path>
            </a:pathLst>
          </a:custGeom>
          <a:blipFill>
            <a:blip r:embed="rId4"/>
            <a:stretch>
              <a:fillRect/>
            </a:stretch>
          </a:blipFill>
        </p:spPr>
      </p:sp>
      <p:sp>
        <p:nvSpPr>
          <p:cNvPr id="4" name="Freeform 4"/>
          <p:cNvSpPr/>
          <p:nvPr/>
        </p:nvSpPr>
        <p:spPr>
          <a:xfrm>
            <a:off x="11223297" y="2652080"/>
            <a:ext cx="6448129" cy="4801169"/>
          </a:xfrm>
          <a:custGeom>
            <a:avLst/>
            <a:gdLst/>
            <a:ahLst/>
            <a:cxnLst/>
            <a:rect l="l" t="t" r="r" b="b"/>
            <a:pathLst>
              <a:path w="6448129" h="4801169">
                <a:moveTo>
                  <a:pt x="0" y="0"/>
                </a:moveTo>
                <a:lnTo>
                  <a:pt x="6448129" y="0"/>
                </a:lnTo>
                <a:lnTo>
                  <a:pt x="6448129" y="4801169"/>
                </a:lnTo>
                <a:lnTo>
                  <a:pt x="0" y="48011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601466" y="428625"/>
            <a:ext cx="10621831" cy="1200575"/>
          </a:xfrm>
          <a:prstGeom prst="rect">
            <a:avLst/>
          </a:prstGeom>
        </p:spPr>
        <p:txBody>
          <a:bodyPr lIns="0" tIns="0" rIns="0" bIns="0" rtlCol="0" anchor="t">
            <a:spAutoFit/>
          </a:bodyPr>
          <a:lstStyle/>
          <a:p>
            <a:pPr marL="0" lvl="0" indent="0" algn="l">
              <a:lnSpc>
                <a:spcPts val="8061"/>
              </a:lnSpc>
              <a:spcBef>
                <a:spcPct val="0"/>
              </a:spcBef>
            </a:pPr>
            <a:r>
              <a:rPr lang="en-US" sz="11196">
                <a:solidFill>
                  <a:srgbClr val="3798FF"/>
                </a:solidFill>
                <a:latin typeface="Computer Says No"/>
                <a:ea typeface="Computer Says No"/>
                <a:cs typeface="Computer Says No"/>
                <a:sym typeface="Computer Says No"/>
              </a:rPr>
              <a:t>IMAGE DETECTION MODULE</a:t>
            </a:r>
          </a:p>
        </p:txBody>
      </p:sp>
      <p:sp>
        <p:nvSpPr>
          <p:cNvPr id="6" name="TextBox 6"/>
          <p:cNvSpPr txBox="1"/>
          <p:nvPr/>
        </p:nvSpPr>
        <p:spPr>
          <a:xfrm>
            <a:off x="9139238" y="790575"/>
            <a:ext cx="9525" cy="2066925"/>
          </a:xfrm>
          <a:prstGeom prst="rect">
            <a:avLst/>
          </a:prstGeom>
        </p:spPr>
        <p:txBody>
          <a:bodyPr lIns="0" tIns="0" rIns="0" bIns="0" rtlCol="0" anchor="t">
            <a:spAutoFit/>
          </a:bodyPr>
          <a:lstStyle/>
          <a:p>
            <a:pPr algn="ctr">
              <a:lnSpc>
                <a:spcPts val="16800"/>
              </a:lnSpc>
              <a:spcBef>
                <a:spcPct val="0"/>
              </a:spcBef>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341095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50779" y="1943100"/>
            <a:ext cx="6682511" cy="6883489"/>
          </a:xfrm>
          <a:custGeom>
            <a:avLst/>
            <a:gdLst/>
            <a:ahLst/>
            <a:cxnLst/>
            <a:rect l="l" t="t" r="r" b="b"/>
            <a:pathLst>
              <a:path w="6682511" h="6883489">
                <a:moveTo>
                  <a:pt x="0" y="0"/>
                </a:moveTo>
                <a:lnTo>
                  <a:pt x="6682511" y="0"/>
                </a:lnTo>
                <a:lnTo>
                  <a:pt x="6682511" y="6883489"/>
                </a:lnTo>
                <a:lnTo>
                  <a:pt x="0" y="6883489"/>
                </a:lnTo>
                <a:lnTo>
                  <a:pt x="0" y="0"/>
                </a:lnTo>
                <a:close/>
              </a:path>
            </a:pathLst>
          </a:custGeom>
          <a:blipFill>
            <a:blip r:embed="rId4"/>
            <a:stretch>
              <a:fillRect/>
            </a:stretch>
          </a:blipFill>
        </p:spPr>
      </p:sp>
      <p:sp>
        <p:nvSpPr>
          <p:cNvPr id="4" name="Freeform 4"/>
          <p:cNvSpPr/>
          <p:nvPr/>
        </p:nvSpPr>
        <p:spPr>
          <a:xfrm>
            <a:off x="10322959" y="471178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0" y="409575"/>
            <a:ext cx="8839471" cy="1009656"/>
          </a:xfrm>
          <a:prstGeom prst="rect">
            <a:avLst/>
          </a:prstGeom>
        </p:spPr>
        <p:txBody>
          <a:bodyPr lIns="0" tIns="0" rIns="0" bIns="0" rtlCol="0" anchor="t">
            <a:spAutoFit/>
          </a:bodyPr>
          <a:lstStyle/>
          <a:p>
            <a:pPr marL="0" lvl="0" indent="0" algn="l">
              <a:lnSpc>
                <a:spcPts val="6708"/>
              </a:lnSpc>
              <a:spcBef>
                <a:spcPct val="0"/>
              </a:spcBef>
            </a:pPr>
            <a:r>
              <a:rPr lang="en-US" sz="9317">
                <a:solidFill>
                  <a:srgbClr val="3798FF"/>
                </a:solidFill>
                <a:latin typeface="Computer Says No"/>
                <a:ea typeface="Computer Says No"/>
                <a:cs typeface="Computer Says No"/>
                <a:sym typeface="Computer Says No"/>
              </a:rPr>
              <a:t> IMAGE DETECTION RESULT </a:t>
            </a:r>
          </a:p>
        </p:txBody>
      </p:sp>
      <p:sp>
        <p:nvSpPr>
          <p:cNvPr id="6" name="TextBox 6"/>
          <p:cNvSpPr txBox="1"/>
          <p:nvPr/>
        </p:nvSpPr>
        <p:spPr>
          <a:xfrm>
            <a:off x="9139238" y="790575"/>
            <a:ext cx="9525" cy="2066925"/>
          </a:xfrm>
          <a:prstGeom prst="rect">
            <a:avLst/>
          </a:prstGeom>
        </p:spPr>
        <p:txBody>
          <a:bodyPr lIns="0" tIns="0" rIns="0" bIns="0" rtlCol="0" anchor="t">
            <a:spAutoFit/>
          </a:bodyPr>
          <a:lstStyle/>
          <a:p>
            <a:pPr algn="ctr">
              <a:lnSpc>
                <a:spcPts val="16800"/>
              </a:lnSpc>
              <a:spcBef>
                <a:spcPct val="0"/>
              </a:spcBef>
            </a:pPr>
            <a:endParaRPr/>
          </a:p>
        </p:txBody>
      </p:sp>
      <p:sp>
        <p:nvSpPr>
          <p:cNvPr id="7" name="TextBox 7"/>
          <p:cNvSpPr txBox="1"/>
          <p:nvPr/>
        </p:nvSpPr>
        <p:spPr>
          <a:xfrm>
            <a:off x="7477548" y="2399030"/>
            <a:ext cx="10464482" cy="793115"/>
          </a:xfrm>
          <a:prstGeom prst="rect">
            <a:avLst/>
          </a:prstGeom>
        </p:spPr>
        <p:txBody>
          <a:bodyPr lIns="0" tIns="0" rIns="0" bIns="0" rtlCol="0" anchor="t">
            <a:spAutoFit/>
          </a:bodyPr>
          <a:lstStyle/>
          <a:p>
            <a:pPr algn="ctr">
              <a:lnSpc>
                <a:spcPts val="6160"/>
              </a:lnSpc>
              <a:spcBef>
                <a:spcPct val="0"/>
              </a:spcBef>
            </a:pPr>
            <a:r>
              <a:rPr lang="en-US" sz="4400">
                <a:solidFill>
                  <a:srgbClr val="FFFFFF"/>
                </a:solidFill>
                <a:latin typeface="Poppins"/>
                <a:ea typeface="Poppins"/>
                <a:cs typeface="Poppins"/>
                <a:sym typeface="Poppins"/>
              </a:rPr>
              <a:t>F 99.89% GENERATED BY AI SO IT'S FAKE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2509" y="504825"/>
            <a:ext cx="5353298" cy="3304803"/>
          </a:xfrm>
          <a:prstGeom prst="rect">
            <a:avLst/>
          </a:prstGeom>
        </p:spPr>
        <p:txBody>
          <a:bodyPr lIns="0" tIns="0" rIns="0" bIns="0" rtlCol="0" anchor="t">
            <a:spAutoFit/>
          </a:bodyPr>
          <a:lstStyle/>
          <a:p>
            <a:pPr algn="l">
              <a:lnSpc>
                <a:spcPts val="8208"/>
              </a:lnSpc>
            </a:pPr>
            <a:r>
              <a:rPr lang="en-US" sz="11400">
                <a:solidFill>
                  <a:srgbClr val="3798FF"/>
                </a:solidFill>
                <a:latin typeface="Computer Says No"/>
                <a:ea typeface="Computer Says No"/>
                <a:cs typeface="Computer Says No"/>
                <a:sym typeface="Computer Says No"/>
              </a:rPr>
              <a:t>TEAM MEMBERS </a:t>
            </a:r>
          </a:p>
          <a:p>
            <a:pPr marL="0" lvl="0" indent="0" algn="l">
              <a:lnSpc>
                <a:spcPts val="8208"/>
              </a:lnSpc>
              <a:spcBef>
                <a:spcPct val="0"/>
              </a:spcBef>
            </a:pPr>
            <a:endParaRPr lang="en-US" sz="11400">
              <a:solidFill>
                <a:srgbClr val="3798FF"/>
              </a:solidFill>
              <a:latin typeface="Computer Says No"/>
              <a:ea typeface="Computer Says No"/>
              <a:cs typeface="Computer Says No"/>
              <a:sym typeface="Computer Says No"/>
            </a:endParaRPr>
          </a:p>
        </p:txBody>
      </p:sp>
      <p:sp>
        <p:nvSpPr>
          <p:cNvPr id="4" name="TextBox 4"/>
          <p:cNvSpPr txBox="1"/>
          <p:nvPr/>
        </p:nvSpPr>
        <p:spPr>
          <a:xfrm>
            <a:off x="0" y="2860599"/>
            <a:ext cx="10099498" cy="6394194"/>
          </a:xfrm>
          <a:prstGeom prst="rect">
            <a:avLst/>
          </a:prstGeom>
        </p:spPr>
        <p:txBody>
          <a:bodyPr lIns="0" tIns="0" rIns="0" bIns="0" rtlCol="0" anchor="t">
            <a:spAutoFit/>
          </a:bodyPr>
          <a:lstStyle/>
          <a:p>
            <a:pPr marL="876445" lvl="1" indent="-438222" algn="ctr">
              <a:lnSpc>
                <a:spcPts val="8118"/>
              </a:lnSpc>
              <a:buFont typeface="Arial"/>
              <a:buChar char="•"/>
            </a:pPr>
            <a:r>
              <a:rPr lang="en-US" sz="4059">
                <a:solidFill>
                  <a:srgbClr val="FFFFFF"/>
                </a:solidFill>
                <a:latin typeface="Poppins"/>
                <a:ea typeface="Poppins"/>
                <a:cs typeface="Poppins"/>
                <a:sym typeface="Poppins"/>
              </a:rPr>
              <a:t>THANAA KHAIRY SAYED         20210247</a:t>
            </a:r>
          </a:p>
          <a:p>
            <a:pPr marL="876445" lvl="1" indent="-438222" algn="ctr">
              <a:lnSpc>
                <a:spcPts val="8118"/>
              </a:lnSpc>
              <a:buFont typeface="Arial"/>
              <a:buChar char="•"/>
            </a:pPr>
            <a:r>
              <a:rPr lang="en-US" sz="4059">
                <a:solidFill>
                  <a:srgbClr val="FFFFFF"/>
                </a:solidFill>
                <a:latin typeface="Poppins"/>
                <a:ea typeface="Poppins"/>
                <a:cs typeface="Poppins"/>
                <a:sym typeface="Poppins"/>
              </a:rPr>
              <a:t>Jawaher Ibrahim Ali          20210258 </a:t>
            </a:r>
          </a:p>
          <a:p>
            <a:pPr marL="856756" lvl="1" indent="-428378" algn="l">
              <a:lnSpc>
                <a:spcPts val="7936"/>
              </a:lnSpc>
              <a:buFont typeface="Arial"/>
              <a:buChar char="•"/>
            </a:pPr>
            <a:r>
              <a:rPr lang="en-US" sz="3968">
                <a:solidFill>
                  <a:srgbClr val="FFFFFF"/>
                </a:solidFill>
                <a:latin typeface="Poppins"/>
                <a:ea typeface="Poppins"/>
                <a:cs typeface="Poppins"/>
                <a:sym typeface="Poppins"/>
              </a:rPr>
              <a:t>Rodina YAHIA MOHAMED     20210344 </a:t>
            </a:r>
          </a:p>
          <a:p>
            <a:pPr marL="856756" lvl="1" indent="-428378" algn="l">
              <a:lnSpc>
                <a:spcPts val="7936"/>
              </a:lnSpc>
              <a:buFont typeface="Arial"/>
              <a:buChar char="•"/>
            </a:pPr>
            <a:r>
              <a:rPr lang="en-US" sz="3968">
                <a:solidFill>
                  <a:srgbClr val="FFFFFF"/>
                </a:solidFill>
                <a:latin typeface="Poppins"/>
                <a:ea typeface="Poppins"/>
                <a:cs typeface="Poppins"/>
                <a:sym typeface="Poppins"/>
              </a:rPr>
              <a:t>MONA MOHAMED ABDEL AZI 20210967 </a:t>
            </a:r>
          </a:p>
          <a:p>
            <a:pPr marL="876445" lvl="1" indent="-438222" algn="ctr">
              <a:lnSpc>
                <a:spcPts val="8118"/>
              </a:lnSpc>
              <a:buFont typeface="Arial"/>
              <a:buChar char="•"/>
            </a:pPr>
            <a:r>
              <a:rPr lang="en-US" sz="4059">
                <a:solidFill>
                  <a:srgbClr val="FFFFFF"/>
                </a:solidFill>
                <a:latin typeface="Poppins"/>
                <a:ea typeface="Poppins"/>
                <a:cs typeface="Poppins"/>
                <a:sym typeface="Poppins"/>
              </a:rPr>
              <a:t>OMAR MOHAMED OMAR      20210624</a:t>
            </a:r>
          </a:p>
          <a:p>
            <a:pPr marL="876445" lvl="1" indent="-438222" algn="ctr">
              <a:lnSpc>
                <a:spcPts val="8118"/>
              </a:lnSpc>
              <a:buFont typeface="Arial"/>
              <a:buChar char="•"/>
            </a:pPr>
            <a:r>
              <a:rPr lang="en-US" sz="4059">
                <a:solidFill>
                  <a:srgbClr val="FFFFFF"/>
                </a:solidFill>
                <a:latin typeface="Poppins"/>
                <a:ea typeface="Poppins"/>
                <a:cs typeface="Poppins"/>
                <a:sym typeface="Poppins"/>
              </a:rPr>
              <a:t>ABDEL RAHMAN KHALED       20210499</a:t>
            </a:r>
          </a:p>
          <a:p>
            <a:pPr algn="ctr">
              <a:lnSpc>
                <a:spcPts val="1301"/>
              </a:lnSpc>
            </a:pPr>
            <a:endParaRPr lang="en-US" sz="4059">
              <a:solidFill>
                <a:srgbClr val="FFFFFF"/>
              </a:solidFill>
              <a:latin typeface="Poppins"/>
              <a:ea typeface="Poppins"/>
              <a:cs typeface="Poppins"/>
              <a:sym typeface="Poppins"/>
            </a:endParaRPr>
          </a:p>
        </p:txBody>
      </p:sp>
      <p:sp>
        <p:nvSpPr>
          <p:cNvPr id="5" name="Freeform 5"/>
          <p:cNvSpPr/>
          <p:nvPr/>
        </p:nvSpPr>
        <p:spPr>
          <a:xfrm>
            <a:off x="12518014" y="392572"/>
            <a:ext cx="3827102" cy="6834111"/>
          </a:xfrm>
          <a:custGeom>
            <a:avLst/>
            <a:gdLst/>
            <a:ahLst/>
            <a:cxnLst/>
            <a:rect l="l" t="t" r="r" b="b"/>
            <a:pathLst>
              <a:path w="3827102" h="6834111">
                <a:moveTo>
                  <a:pt x="0" y="0"/>
                </a:moveTo>
                <a:lnTo>
                  <a:pt x="3827103" y="0"/>
                </a:lnTo>
                <a:lnTo>
                  <a:pt x="3827103" y="6834112"/>
                </a:lnTo>
                <a:lnTo>
                  <a:pt x="0" y="6834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603831" y="7200900"/>
            <a:ext cx="5655469" cy="3962400"/>
          </a:xfrm>
          <a:prstGeom prst="rect">
            <a:avLst/>
          </a:prstGeom>
        </p:spPr>
        <p:txBody>
          <a:bodyPr lIns="0" tIns="0" rIns="0" bIns="0" rtlCol="0" anchor="t">
            <a:spAutoFit/>
          </a:bodyPr>
          <a:lstStyle/>
          <a:p>
            <a:pPr algn="ctr">
              <a:lnSpc>
                <a:spcPts val="10500"/>
              </a:lnSpc>
              <a:spcBef>
                <a:spcPct val="0"/>
              </a:spcBef>
            </a:pPr>
            <a:r>
              <a:rPr lang="en-US" sz="7500">
                <a:solidFill>
                  <a:srgbClr val="FFFFFF"/>
                </a:solidFill>
                <a:latin typeface="Computer Says No"/>
                <a:ea typeface="Computer Says No"/>
                <a:cs typeface="Computer Says No"/>
                <a:sym typeface="Computer Says No"/>
              </a:rPr>
              <a:t>SUPERVISED BY </a:t>
            </a:r>
          </a:p>
          <a:p>
            <a:pPr algn="ctr">
              <a:lnSpc>
                <a:spcPts val="10500"/>
              </a:lnSpc>
              <a:spcBef>
                <a:spcPct val="0"/>
              </a:spcBef>
            </a:pPr>
            <a:r>
              <a:rPr lang="en-US" sz="7500">
                <a:solidFill>
                  <a:srgbClr val="FFFFFF"/>
                </a:solidFill>
                <a:latin typeface="Computer Says No"/>
                <a:ea typeface="Computer Says No"/>
                <a:cs typeface="Computer Says No"/>
                <a:sym typeface="Computer Says No"/>
              </a:rPr>
              <a:t>DR.MOHAMMED EL-SAID</a:t>
            </a:r>
          </a:p>
          <a:p>
            <a:pPr algn="ctr">
              <a:lnSpc>
                <a:spcPts val="10500"/>
              </a:lnSpc>
              <a:spcBef>
                <a:spcPct val="0"/>
              </a:spcBef>
            </a:pPr>
            <a:endParaRPr lang="en-US" sz="7500">
              <a:solidFill>
                <a:srgbClr val="FFFFFF"/>
              </a:solidFill>
              <a:latin typeface="Computer Says No"/>
              <a:ea typeface="Computer Says No"/>
              <a:cs typeface="Computer Says No"/>
              <a:sym typeface="Computer Says No"/>
            </a:endParaRPr>
          </a:p>
        </p:txBody>
      </p:sp>
      <p:sp>
        <p:nvSpPr>
          <p:cNvPr id="7" name="Freeform 7"/>
          <p:cNvSpPr/>
          <p:nvPr/>
        </p:nvSpPr>
        <p:spPr>
          <a:xfrm>
            <a:off x="20246588" y="-488598"/>
            <a:ext cx="2788228" cy="1856509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341095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50779" y="2522855"/>
            <a:ext cx="5227505" cy="7332780"/>
          </a:xfrm>
          <a:custGeom>
            <a:avLst/>
            <a:gdLst/>
            <a:ahLst/>
            <a:cxnLst/>
            <a:rect l="l" t="t" r="r" b="b"/>
            <a:pathLst>
              <a:path w="5227505" h="7332780">
                <a:moveTo>
                  <a:pt x="0" y="0"/>
                </a:moveTo>
                <a:lnTo>
                  <a:pt x="5227504" y="0"/>
                </a:lnTo>
                <a:lnTo>
                  <a:pt x="5227504" y="7332780"/>
                </a:lnTo>
                <a:lnTo>
                  <a:pt x="0" y="7332780"/>
                </a:lnTo>
                <a:lnTo>
                  <a:pt x="0" y="0"/>
                </a:lnTo>
                <a:close/>
              </a:path>
            </a:pathLst>
          </a:custGeom>
          <a:blipFill>
            <a:blip r:embed="rId4"/>
            <a:stretch>
              <a:fillRect/>
            </a:stretch>
          </a:blipFill>
        </p:spPr>
      </p:sp>
      <p:sp>
        <p:nvSpPr>
          <p:cNvPr id="4" name="Freeform 4"/>
          <p:cNvSpPr/>
          <p:nvPr/>
        </p:nvSpPr>
        <p:spPr>
          <a:xfrm>
            <a:off x="10642051" y="5143500"/>
            <a:ext cx="4135477" cy="4114800"/>
          </a:xfrm>
          <a:custGeom>
            <a:avLst/>
            <a:gdLst/>
            <a:ahLst/>
            <a:cxnLst/>
            <a:rect l="l" t="t" r="r" b="b"/>
            <a:pathLst>
              <a:path w="4135477" h="4114800">
                <a:moveTo>
                  <a:pt x="0" y="0"/>
                </a:moveTo>
                <a:lnTo>
                  <a:pt x="4135477" y="0"/>
                </a:lnTo>
                <a:lnTo>
                  <a:pt x="413547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0" y="409575"/>
            <a:ext cx="8839471" cy="1009656"/>
          </a:xfrm>
          <a:prstGeom prst="rect">
            <a:avLst/>
          </a:prstGeom>
        </p:spPr>
        <p:txBody>
          <a:bodyPr lIns="0" tIns="0" rIns="0" bIns="0" rtlCol="0" anchor="t">
            <a:spAutoFit/>
          </a:bodyPr>
          <a:lstStyle/>
          <a:p>
            <a:pPr marL="0" lvl="0" indent="0" algn="l">
              <a:lnSpc>
                <a:spcPts val="6708"/>
              </a:lnSpc>
              <a:spcBef>
                <a:spcPct val="0"/>
              </a:spcBef>
            </a:pPr>
            <a:r>
              <a:rPr lang="en-US" sz="9317">
                <a:solidFill>
                  <a:srgbClr val="3798FF"/>
                </a:solidFill>
                <a:latin typeface="Computer Says No"/>
                <a:ea typeface="Computer Says No"/>
                <a:cs typeface="Computer Says No"/>
                <a:sym typeface="Computer Says No"/>
              </a:rPr>
              <a:t> IMAGE DETECTION RESULT </a:t>
            </a:r>
          </a:p>
        </p:txBody>
      </p:sp>
      <p:sp>
        <p:nvSpPr>
          <p:cNvPr id="6" name="TextBox 6"/>
          <p:cNvSpPr txBox="1"/>
          <p:nvPr/>
        </p:nvSpPr>
        <p:spPr>
          <a:xfrm>
            <a:off x="9139238" y="790575"/>
            <a:ext cx="9525" cy="2066925"/>
          </a:xfrm>
          <a:prstGeom prst="rect">
            <a:avLst/>
          </a:prstGeom>
        </p:spPr>
        <p:txBody>
          <a:bodyPr lIns="0" tIns="0" rIns="0" bIns="0" rtlCol="0" anchor="t">
            <a:spAutoFit/>
          </a:bodyPr>
          <a:lstStyle/>
          <a:p>
            <a:pPr algn="ctr">
              <a:lnSpc>
                <a:spcPts val="16800"/>
              </a:lnSpc>
              <a:spcBef>
                <a:spcPct val="0"/>
              </a:spcBef>
            </a:pPr>
            <a:endParaRPr/>
          </a:p>
        </p:txBody>
      </p:sp>
      <p:sp>
        <p:nvSpPr>
          <p:cNvPr id="7" name="TextBox 7"/>
          <p:cNvSpPr txBox="1"/>
          <p:nvPr/>
        </p:nvSpPr>
        <p:spPr>
          <a:xfrm>
            <a:off x="8260820" y="2399030"/>
            <a:ext cx="8897938" cy="793115"/>
          </a:xfrm>
          <a:prstGeom prst="rect">
            <a:avLst/>
          </a:prstGeom>
        </p:spPr>
        <p:txBody>
          <a:bodyPr lIns="0" tIns="0" rIns="0" bIns="0" rtlCol="0" anchor="t">
            <a:spAutoFit/>
          </a:bodyPr>
          <a:lstStyle/>
          <a:p>
            <a:pPr algn="ctr">
              <a:lnSpc>
                <a:spcPts val="6160"/>
              </a:lnSpc>
              <a:spcBef>
                <a:spcPct val="0"/>
              </a:spcBef>
            </a:pPr>
            <a:r>
              <a:rPr lang="en-US" sz="4400">
                <a:solidFill>
                  <a:srgbClr val="FFFFFF"/>
                </a:solidFill>
                <a:latin typeface="Poppins"/>
                <a:ea typeface="Poppins"/>
                <a:cs typeface="Poppins"/>
                <a:sym typeface="Poppins"/>
              </a:rPr>
              <a:t>R 87.37% REAL IMAGE SO IT'S REAL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rot="422519" flipH="1">
            <a:off x="10998139" y="1201047"/>
            <a:ext cx="6315023" cy="8179096"/>
          </a:xfrm>
          <a:custGeom>
            <a:avLst/>
            <a:gdLst/>
            <a:ahLst/>
            <a:cxnLst/>
            <a:rect l="l" t="t" r="r" b="b"/>
            <a:pathLst>
              <a:path w="6315023" h="8179096">
                <a:moveTo>
                  <a:pt x="6315023" y="0"/>
                </a:moveTo>
                <a:lnTo>
                  <a:pt x="0" y="0"/>
                </a:lnTo>
                <a:lnTo>
                  <a:pt x="0" y="8179095"/>
                </a:lnTo>
                <a:lnTo>
                  <a:pt x="6315023" y="8179095"/>
                </a:lnTo>
                <a:lnTo>
                  <a:pt x="6315023" y="0"/>
                </a:lnTo>
                <a:close/>
              </a:path>
            </a:pathLst>
          </a:custGeom>
          <a:blipFill>
            <a:blip r:embed="rId4"/>
            <a:stretch>
              <a:fillRect/>
            </a:stretch>
          </a:blipFill>
        </p:spPr>
      </p:sp>
      <p:sp>
        <p:nvSpPr>
          <p:cNvPr id="4" name="TextBox 4"/>
          <p:cNvSpPr txBox="1"/>
          <p:nvPr/>
        </p:nvSpPr>
        <p:spPr>
          <a:xfrm>
            <a:off x="855539" y="836072"/>
            <a:ext cx="8738863" cy="1141525"/>
          </a:xfrm>
          <a:prstGeom prst="rect">
            <a:avLst/>
          </a:prstGeom>
        </p:spPr>
        <p:txBody>
          <a:bodyPr lIns="0" tIns="0" rIns="0" bIns="0" rtlCol="0" anchor="t">
            <a:spAutoFit/>
          </a:bodyPr>
          <a:lstStyle/>
          <a:p>
            <a:pPr marL="0" lvl="0" indent="0" algn="l">
              <a:lnSpc>
                <a:spcPts val="7632"/>
              </a:lnSpc>
              <a:spcBef>
                <a:spcPct val="0"/>
              </a:spcBef>
            </a:pPr>
            <a:r>
              <a:rPr lang="en-US" sz="10600">
                <a:solidFill>
                  <a:srgbClr val="3798FF"/>
                </a:solidFill>
                <a:latin typeface="Computer Says No"/>
                <a:ea typeface="Computer Says No"/>
                <a:cs typeface="Computer Says No"/>
                <a:sym typeface="Computer Says No"/>
              </a:rPr>
              <a:t>8. SYSTEM FEATURES</a:t>
            </a:r>
          </a:p>
        </p:txBody>
      </p:sp>
      <p:sp>
        <p:nvSpPr>
          <p:cNvPr id="5" name="Freeform 5"/>
          <p:cNvSpPr/>
          <p:nvPr/>
        </p:nvSpPr>
        <p:spPr>
          <a:xfrm rot="-1032445">
            <a:off x="9570592" y="1426262"/>
            <a:ext cx="1899999" cy="1262275"/>
          </a:xfrm>
          <a:custGeom>
            <a:avLst/>
            <a:gdLst/>
            <a:ahLst/>
            <a:cxnLst/>
            <a:rect l="l" t="t" r="r" b="b"/>
            <a:pathLst>
              <a:path w="1899999" h="1262275">
                <a:moveTo>
                  <a:pt x="0" y="0"/>
                </a:moveTo>
                <a:lnTo>
                  <a:pt x="1900000" y="0"/>
                </a:lnTo>
                <a:lnTo>
                  <a:pt x="1900000" y="1262276"/>
                </a:lnTo>
                <a:lnTo>
                  <a:pt x="0" y="1262276"/>
                </a:lnTo>
                <a:lnTo>
                  <a:pt x="0" y="0"/>
                </a:lnTo>
                <a:close/>
              </a:path>
            </a:pathLst>
          </a:custGeom>
          <a:blipFill>
            <a:blip r:embed="rId5"/>
            <a:stretch>
              <a:fillRect l="-47271" r="-84037" b="-323737"/>
            </a:stretch>
          </a:blipFill>
        </p:spPr>
      </p:sp>
      <p:grpSp>
        <p:nvGrpSpPr>
          <p:cNvPr id="6" name="Group 6"/>
          <p:cNvGrpSpPr/>
          <p:nvPr/>
        </p:nvGrpSpPr>
        <p:grpSpPr>
          <a:xfrm>
            <a:off x="591747" y="1716726"/>
            <a:ext cx="10450762" cy="8566194"/>
            <a:chOff x="0" y="0"/>
            <a:chExt cx="13934350" cy="11421592"/>
          </a:xfrm>
        </p:grpSpPr>
        <p:sp>
          <p:nvSpPr>
            <p:cNvPr id="7" name="TextBox 7"/>
            <p:cNvSpPr txBox="1"/>
            <p:nvPr/>
          </p:nvSpPr>
          <p:spPr>
            <a:xfrm>
              <a:off x="1626437" y="1662164"/>
              <a:ext cx="10005683" cy="394208"/>
            </a:xfrm>
            <a:prstGeom prst="rect">
              <a:avLst/>
            </a:prstGeom>
          </p:spPr>
          <p:txBody>
            <a:bodyPr lIns="0" tIns="0" rIns="0" bIns="0" rtlCol="0" anchor="t">
              <a:spAutoFit/>
            </a:bodyPr>
            <a:lstStyle/>
            <a:p>
              <a:pPr algn="l">
                <a:lnSpc>
                  <a:spcPts val="2592"/>
                </a:lnSpc>
              </a:pPr>
              <a:endParaRPr/>
            </a:p>
          </p:txBody>
        </p:sp>
        <p:sp>
          <p:nvSpPr>
            <p:cNvPr id="8" name="TextBox 8"/>
            <p:cNvSpPr txBox="1"/>
            <p:nvPr/>
          </p:nvSpPr>
          <p:spPr>
            <a:xfrm>
              <a:off x="41880" y="342900"/>
              <a:ext cx="13070941" cy="2103748"/>
            </a:xfrm>
            <a:prstGeom prst="rect">
              <a:avLst/>
            </a:prstGeom>
          </p:spPr>
          <p:txBody>
            <a:bodyPr lIns="0" tIns="0" rIns="0" bIns="0" rtlCol="0" anchor="t">
              <a:spAutoFit/>
            </a:bodyPr>
            <a:lstStyle/>
            <a:p>
              <a:pPr marL="1641158" lvl="1" indent="-820579" algn="l">
                <a:lnSpc>
                  <a:spcPts val="5473"/>
                </a:lnSpc>
                <a:buFont typeface="Arial"/>
                <a:buChar char="•"/>
              </a:pPr>
              <a:r>
                <a:rPr lang="en-US" sz="7601">
                  <a:solidFill>
                    <a:srgbClr val="F4F4F4"/>
                  </a:solidFill>
                  <a:latin typeface="Computer Says No"/>
                  <a:ea typeface="Computer Says No"/>
                  <a:cs typeface="Computer Says No"/>
                  <a:sym typeface="Computer Says No"/>
                </a:rPr>
                <a:t>REALISTIC FACE GENERATION FROM TEXT</a:t>
              </a:r>
            </a:p>
          </p:txBody>
        </p:sp>
        <p:sp>
          <p:nvSpPr>
            <p:cNvPr id="9" name="TextBox 9"/>
            <p:cNvSpPr txBox="1"/>
            <p:nvPr/>
          </p:nvSpPr>
          <p:spPr>
            <a:xfrm>
              <a:off x="0" y="2465394"/>
              <a:ext cx="13934350" cy="2103638"/>
            </a:xfrm>
            <a:prstGeom prst="rect">
              <a:avLst/>
            </a:prstGeom>
          </p:spPr>
          <p:txBody>
            <a:bodyPr lIns="0" tIns="0" rIns="0" bIns="0" rtlCol="0" anchor="t">
              <a:spAutoFit/>
            </a:bodyPr>
            <a:lstStyle/>
            <a:p>
              <a:pPr marL="1640867" lvl="1" indent="-820433" algn="l">
                <a:lnSpc>
                  <a:spcPts val="5472"/>
                </a:lnSpc>
                <a:buFont typeface="Arial"/>
                <a:buChar char="•"/>
              </a:pPr>
              <a:r>
                <a:rPr lang="en-US" sz="7600">
                  <a:solidFill>
                    <a:srgbClr val="F4F4F4"/>
                  </a:solidFill>
                  <a:latin typeface="Computer Says No"/>
                  <a:ea typeface="Computer Says No"/>
                  <a:cs typeface="Computer Says No"/>
                  <a:sym typeface="Computer Says No"/>
                </a:rPr>
                <a:t>DETECTION OF AI-GENERATED FACES</a:t>
              </a:r>
            </a:p>
          </p:txBody>
        </p:sp>
        <p:sp>
          <p:nvSpPr>
            <p:cNvPr id="10" name="TextBox 10"/>
            <p:cNvSpPr txBox="1"/>
            <p:nvPr/>
          </p:nvSpPr>
          <p:spPr>
            <a:xfrm>
              <a:off x="107278" y="5108058"/>
              <a:ext cx="11896262" cy="1189348"/>
            </a:xfrm>
            <a:prstGeom prst="rect">
              <a:avLst/>
            </a:prstGeom>
          </p:spPr>
          <p:txBody>
            <a:bodyPr lIns="0" tIns="0" rIns="0" bIns="0" rtlCol="0" anchor="t">
              <a:spAutoFit/>
            </a:bodyPr>
            <a:lstStyle/>
            <a:p>
              <a:pPr marL="1641158" lvl="1" indent="-820579" algn="l">
                <a:lnSpc>
                  <a:spcPts val="5473"/>
                </a:lnSpc>
                <a:buFont typeface="Arial"/>
                <a:buChar char="•"/>
              </a:pPr>
              <a:r>
                <a:rPr lang="en-US" sz="7601">
                  <a:solidFill>
                    <a:srgbClr val="F4F4F4"/>
                  </a:solidFill>
                  <a:latin typeface="Computer Says No"/>
                  <a:ea typeface="Computer Says No"/>
                  <a:cs typeface="Computer Says No"/>
                  <a:sym typeface="Computer Says No"/>
                </a:rPr>
                <a:t>USER-FRIENDLY INTERFACE</a:t>
              </a:r>
            </a:p>
          </p:txBody>
        </p:sp>
        <p:sp>
          <p:nvSpPr>
            <p:cNvPr id="11" name="TextBox 11"/>
            <p:cNvSpPr txBox="1"/>
            <p:nvPr/>
          </p:nvSpPr>
          <p:spPr>
            <a:xfrm>
              <a:off x="83760" y="6939480"/>
              <a:ext cx="13154700" cy="2103748"/>
            </a:xfrm>
            <a:prstGeom prst="rect">
              <a:avLst/>
            </a:prstGeom>
          </p:spPr>
          <p:txBody>
            <a:bodyPr lIns="0" tIns="0" rIns="0" bIns="0" rtlCol="0" anchor="t">
              <a:spAutoFit/>
            </a:bodyPr>
            <a:lstStyle/>
            <a:p>
              <a:pPr marL="1641158" lvl="1" indent="-820579" algn="l">
                <a:lnSpc>
                  <a:spcPts val="5473"/>
                </a:lnSpc>
                <a:buFont typeface="Arial"/>
                <a:buChar char="•"/>
              </a:pPr>
              <a:r>
                <a:rPr lang="en-US" sz="7601">
                  <a:solidFill>
                    <a:srgbClr val="F4F4F4"/>
                  </a:solidFill>
                  <a:latin typeface="Computer Says No"/>
                  <a:ea typeface="Computer Says No"/>
                  <a:cs typeface="Computer Says No"/>
                  <a:sym typeface="Computer Says No"/>
                </a:rPr>
                <a:t>ADMIN PANEL FOR DATABASE AND MODEL CONTROL</a:t>
              </a:r>
            </a:p>
          </p:txBody>
        </p:sp>
        <p:sp>
          <p:nvSpPr>
            <p:cNvPr id="12" name="TextBox 12"/>
            <p:cNvSpPr txBox="1"/>
            <p:nvPr/>
          </p:nvSpPr>
          <p:spPr>
            <a:xfrm>
              <a:off x="0" y="9317844"/>
              <a:ext cx="13154700" cy="2103748"/>
            </a:xfrm>
            <a:prstGeom prst="rect">
              <a:avLst/>
            </a:prstGeom>
          </p:spPr>
          <p:txBody>
            <a:bodyPr lIns="0" tIns="0" rIns="0" bIns="0" rtlCol="0" anchor="t">
              <a:spAutoFit/>
            </a:bodyPr>
            <a:lstStyle/>
            <a:p>
              <a:pPr marL="1641158" lvl="1" indent="-820579" algn="l">
                <a:lnSpc>
                  <a:spcPts val="5473"/>
                </a:lnSpc>
                <a:buFont typeface="Arial"/>
                <a:buChar char="•"/>
              </a:pPr>
              <a:r>
                <a:rPr lang="en-US" sz="7601">
                  <a:solidFill>
                    <a:srgbClr val="F4F4F4"/>
                  </a:solidFill>
                  <a:latin typeface="Computer Says No"/>
                  <a:ea typeface="Computer Says No"/>
                  <a:cs typeface="Computer Says No"/>
                  <a:sym typeface="Computer Says No"/>
                </a:rPr>
                <a:t>SECURE LOGIN/REGISTER FUNCTIONALITY</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66397" y="-696321"/>
            <a:ext cx="18876818"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5087919" y="2125357"/>
            <a:ext cx="2436238" cy="2514827"/>
          </a:xfrm>
          <a:custGeom>
            <a:avLst/>
            <a:gdLst/>
            <a:ahLst/>
            <a:cxnLst/>
            <a:rect l="l" t="t" r="r" b="b"/>
            <a:pathLst>
              <a:path w="2436238" h="2514827">
                <a:moveTo>
                  <a:pt x="0" y="0"/>
                </a:moveTo>
                <a:lnTo>
                  <a:pt x="2436238" y="0"/>
                </a:lnTo>
                <a:lnTo>
                  <a:pt x="2436238" y="2514826"/>
                </a:lnTo>
                <a:lnTo>
                  <a:pt x="0" y="2514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906149" y="2179344"/>
            <a:ext cx="2370749" cy="2406851"/>
          </a:xfrm>
          <a:custGeom>
            <a:avLst/>
            <a:gdLst/>
            <a:ahLst/>
            <a:cxnLst/>
            <a:rect l="l" t="t" r="r" b="b"/>
            <a:pathLst>
              <a:path w="2370749" h="2406851">
                <a:moveTo>
                  <a:pt x="0" y="0"/>
                </a:moveTo>
                <a:lnTo>
                  <a:pt x="2370749" y="0"/>
                </a:lnTo>
                <a:lnTo>
                  <a:pt x="2370749" y="2406851"/>
                </a:lnTo>
                <a:lnTo>
                  <a:pt x="0" y="24068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64387" y="874385"/>
            <a:ext cx="17677380" cy="2103550"/>
          </a:xfrm>
          <a:prstGeom prst="rect">
            <a:avLst/>
          </a:prstGeom>
        </p:spPr>
        <p:txBody>
          <a:bodyPr lIns="0" tIns="0" rIns="0" bIns="0" rtlCol="0" anchor="t">
            <a:spAutoFit/>
          </a:bodyPr>
          <a:lstStyle/>
          <a:p>
            <a:pPr marL="0" lvl="0" indent="0" algn="l">
              <a:lnSpc>
                <a:spcPts val="7632"/>
              </a:lnSpc>
              <a:spcBef>
                <a:spcPct val="0"/>
              </a:spcBef>
            </a:pPr>
            <a:r>
              <a:rPr lang="en-US" sz="10600">
                <a:solidFill>
                  <a:srgbClr val="3798FF"/>
                </a:solidFill>
                <a:latin typeface="Computer Says No"/>
                <a:ea typeface="Computer Says No"/>
                <a:cs typeface="Computer Says No"/>
                <a:sym typeface="Computer Says No"/>
              </a:rPr>
              <a:t>HOW TO USE THE SYSTEM: GENERATE AND VERIFY AN IMAGE</a:t>
            </a:r>
          </a:p>
        </p:txBody>
      </p:sp>
      <p:sp>
        <p:nvSpPr>
          <p:cNvPr id="6" name="TextBox 6"/>
          <p:cNvSpPr txBox="1"/>
          <p:nvPr/>
        </p:nvSpPr>
        <p:spPr>
          <a:xfrm>
            <a:off x="6103543" y="1472781"/>
            <a:ext cx="7043798" cy="220017"/>
          </a:xfrm>
          <a:prstGeom prst="rect">
            <a:avLst/>
          </a:prstGeom>
        </p:spPr>
        <p:txBody>
          <a:bodyPr lIns="0" tIns="0" rIns="0" bIns="0" rtlCol="0" anchor="t">
            <a:spAutoFit/>
          </a:bodyPr>
          <a:lstStyle/>
          <a:p>
            <a:pPr algn="l">
              <a:lnSpc>
                <a:spcPts val="1873"/>
              </a:lnSpc>
            </a:pPr>
            <a:endParaRPr/>
          </a:p>
        </p:txBody>
      </p:sp>
      <p:grpSp>
        <p:nvGrpSpPr>
          <p:cNvPr id="7" name="Group 7"/>
          <p:cNvGrpSpPr/>
          <p:nvPr/>
        </p:nvGrpSpPr>
        <p:grpSpPr>
          <a:xfrm>
            <a:off x="1399" y="4455940"/>
            <a:ext cx="9809500" cy="4328195"/>
            <a:chOff x="0" y="0"/>
            <a:chExt cx="13079333" cy="5770927"/>
          </a:xfrm>
        </p:grpSpPr>
        <p:sp>
          <p:nvSpPr>
            <p:cNvPr id="8" name="TextBox 8"/>
            <p:cNvSpPr txBox="1"/>
            <p:nvPr/>
          </p:nvSpPr>
          <p:spPr>
            <a:xfrm>
              <a:off x="0" y="247650"/>
              <a:ext cx="12268904" cy="859858"/>
            </a:xfrm>
            <a:prstGeom prst="rect">
              <a:avLst/>
            </a:prstGeom>
          </p:spPr>
          <p:txBody>
            <a:bodyPr lIns="0" tIns="0" rIns="0" bIns="0" rtlCol="0" anchor="t">
              <a:spAutoFit/>
            </a:bodyPr>
            <a:lstStyle/>
            <a:p>
              <a:pPr marL="1186228" lvl="1" indent="-593114" algn="l">
                <a:lnSpc>
                  <a:spcPts val="3955"/>
                </a:lnSpc>
                <a:buFont typeface="Arial"/>
                <a:buChar char="•"/>
              </a:pPr>
              <a:r>
                <a:rPr lang="en-US" sz="5494">
                  <a:solidFill>
                    <a:srgbClr val="F4F4F4"/>
                  </a:solidFill>
                  <a:latin typeface="Computer Says No"/>
                  <a:ea typeface="Computer Says No"/>
                  <a:cs typeface="Computer Says No"/>
                  <a:sym typeface="Computer Says No"/>
                </a:rPr>
                <a:t>PHASE 1 – AI FACE GENERATIONS</a:t>
              </a:r>
            </a:p>
          </p:txBody>
        </p:sp>
        <p:sp>
          <p:nvSpPr>
            <p:cNvPr id="9" name="TextBox 9"/>
            <p:cNvSpPr txBox="1"/>
            <p:nvPr/>
          </p:nvSpPr>
          <p:spPr>
            <a:xfrm>
              <a:off x="0" y="2086323"/>
              <a:ext cx="13079333" cy="859779"/>
            </a:xfrm>
            <a:prstGeom prst="rect">
              <a:avLst/>
            </a:prstGeom>
          </p:spPr>
          <p:txBody>
            <a:bodyPr lIns="0" tIns="0" rIns="0" bIns="0" rtlCol="0" anchor="t">
              <a:spAutoFit/>
            </a:bodyPr>
            <a:lstStyle/>
            <a:p>
              <a:pPr marL="1186018" lvl="1" indent="-593009" algn="l">
                <a:lnSpc>
                  <a:spcPts val="3955"/>
                </a:lnSpc>
                <a:buFont typeface="Arial"/>
                <a:buChar char="•"/>
              </a:pPr>
              <a:r>
                <a:rPr lang="en-US" sz="5493">
                  <a:solidFill>
                    <a:srgbClr val="F4F4F4"/>
                  </a:solidFill>
                  <a:latin typeface="Computer Says No"/>
                  <a:ea typeface="Computer Says No"/>
                  <a:cs typeface="Computer Says No"/>
                  <a:sym typeface="Computer Says No"/>
                </a:rPr>
                <a:t>STEP 1 – USER PROMET</a:t>
              </a:r>
            </a:p>
          </p:txBody>
        </p:sp>
        <p:sp>
          <p:nvSpPr>
            <p:cNvPr id="10" name="TextBox 10"/>
            <p:cNvSpPr txBox="1"/>
            <p:nvPr/>
          </p:nvSpPr>
          <p:spPr>
            <a:xfrm>
              <a:off x="868308" y="3635739"/>
              <a:ext cx="11166303" cy="2135188"/>
            </a:xfrm>
            <a:prstGeom prst="rect">
              <a:avLst/>
            </a:prstGeom>
          </p:spPr>
          <p:txBody>
            <a:bodyPr lIns="0" tIns="0" rIns="0" bIns="0" rtlCol="0" anchor="t">
              <a:spAutoFit/>
            </a:bodyPr>
            <a:lstStyle/>
            <a:p>
              <a:pPr algn="l">
                <a:lnSpc>
                  <a:spcPts val="3895"/>
                </a:lnSpc>
              </a:pPr>
              <a:r>
                <a:rPr lang="en-US" sz="5410">
                  <a:solidFill>
                    <a:srgbClr val="F4F4F4"/>
                  </a:solidFill>
                  <a:latin typeface="Computer Says No"/>
                  <a:ea typeface="Computer Says No"/>
                  <a:cs typeface="Computer Says No"/>
                  <a:sym typeface="Computer Says No"/>
                </a:rPr>
                <a:t>2-LORA FINE-TUNED STABLE DIFFUSION GENERATES A REALISTIC IMAGE MATCHING THE PROMPT</a:t>
              </a:r>
            </a:p>
          </p:txBody>
        </p:sp>
      </p:grpSp>
      <p:grpSp>
        <p:nvGrpSpPr>
          <p:cNvPr id="11" name="Group 11"/>
          <p:cNvGrpSpPr/>
          <p:nvPr/>
        </p:nvGrpSpPr>
        <p:grpSpPr>
          <a:xfrm>
            <a:off x="9027357" y="3568508"/>
            <a:ext cx="9260643" cy="6286028"/>
            <a:chOff x="407080" y="247650"/>
            <a:chExt cx="12347524" cy="8381370"/>
          </a:xfrm>
        </p:grpSpPr>
        <p:sp>
          <p:nvSpPr>
            <p:cNvPr id="12" name="TextBox 12"/>
            <p:cNvSpPr txBox="1"/>
            <p:nvPr/>
          </p:nvSpPr>
          <p:spPr>
            <a:xfrm>
              <a:off x="407080" y="247650"/>
              <a:ext cx="12347524" cy="859858"/>
            </a:xfrm>
            <a:prstGeom prst="rect">
              <a:avLst/>
            </a:prstGeom>
          </p:spPr>
          <p:txBody>
            <a:bodyPr lIns="0" tIns="0" rIns="0" bIns="0" rtlCol="0" anchor="t">
              <a:spAutoFit/>
            </a:bodyPr>
            <a:lstStyle/>
            <a:p>
              <a:pPr marL="1186228" lvl="1" indent="-593114" algn="l">
                <a:lnSpc>
                  <a:spcPts val="3955"/>
                </a:lnSpc>
                <a:buFont typeface="Arial"/>
                <a:buChar char="•"/>
              </a:pPr>
              <a:r>
                <a:rPr lang="en-US" sz="5494">
                  <a:solidFill>
                    <a:srgbClr val="F4F4F4"/>
                  </a:solidFill>
                  <a:latin typeface="Computer Says No"/>
                  <a:ea typeface="Computer Says No"/>
                  <a:cs typeface="Computer Says No"/>
                  <a:sym typeface="Computer Says No"/>
                </a:rPr>
                <a:t>PHASE 2–  AI DETECTION</a:t>
              </a:r>
            </a:p>
          </p:txBody>
        </p:sp>
        <p:sp>
          <p:nvSpPr>
            <p:cNvPr id="13" name="TextBox 13"/>
            <p:cNvSpPr txBox="1"/>
            <p:nvPr/>
          </p:nvSpPr>
          <p:spPr>
            <a:xfrm>
              <a:off x="407080" y="3807290"/>
              <a:ext cx="12347524" cy="4821730"/>
            </a:xfrm>
            <a:prstGeom prst="rect">
              <a:avLst/>
            </a:prstGeom>
          </p:spPr>
          <p:txBody>
            <a:bodyPr lIns="0" tIns="0" rIns="0" bIns="0" rtlCol="0" anchor="t">
              <a:spAutoFit/>
            </a:bodyPr>
            <a:lstStyle/>
            <a:p>
              <a:pPr algn="l">
                <a:lnSpc>
                  <a:spcPts val="3955"/>
                </a:lnSpc>
              </a:pPr>
              <a:r>
                <a:rPr lang="en-US" sz="5494">
                  <a:solidFill>
                    <a:srgbClr val="F4F4F4"/>
                  </a:solidFill>
                  <a:latin typeface="Computer Says No"/>
                  <a:ea typeface="Computer Says No"/>
                  <a:cs typeface="Computer Says No"/>
                  <a:sym typeface="Computer Says No"/>
                </a:rPr>
                <a:t>2-EFFICIENTNET-B6 ANALYZES THE IMAGE AND PREDICTS</a:t>
              </a:r>
            </a:p>
            <a:p>
              <a:pPr marL="1186229" lvl="1" indent="-593114" algn="l">
                <a:lnSpc>
                  <a:spcPts val="3955"/>
                </a:lnSpc>
                <a:buFont typeface="Arial"/>
                <a:buChar char="•"/>
              </a:pPr>
              <a:r>
                <a:rPr lang="en-US" sz="5494">
                  <a:solidFill>
                    <a:srgbClr val="F4F4F4"/>
                  </a:solidFill>
                  <a:latin typeface="Computer Says No"/>
                  <a:ea typeface="Computer Says No"/>
                  <a:cs typeface="Computer Says No"/>
                  <a:sym typeface="Computer Says No"/>
                </a:rPr>
                <a:t>IF GENERATED BY AI (FACE GENERATION MODULE) PREDICTION: AI-GENERATED</a:t>
              </a:r>
            </a:p>
            <a:p>
              <a:pPr marL="1186229" lvl="1" indent="-593114" algn="l">
                <a:lnSpc>
                  <a:spcPts val="3955"/>
                </a:lnSpc>
                <a:buFont typeface="Arial"/>
                <a:buChar char="•"/>
              </a:pPr>
              <a:r>
                <a:rPr lang="en-US" sz="5494">
                  <a:solidFill>
                    <a:srgbClr val="F4F4F4"/>
                  </a:solidFill>
                  <a:latin typeface="Computer Says No"/>
                  <a:ea typeface="Computer Says No"/>
                  <a:cs typeface="Computer Says No"/>
                  <a:sym typeface="Computer Says No"/>
                </a:rPr>
                <a:t>IF REAL (UPLOADED FROM A CAMERA) PREDICTION: REAL</a:t>
              </a:r>
            </a:p>
            <a:p>
              <a:pPr algn="l">
                <a:lnSpc>
                  <a:spcPts val="3955"/>
                </a:lnSpc>
              </a:pPr>
              <a:endParaRPr lang="en-US" sz="5494">
                <a:solidFill>
                  <a:srgbClr val="F4F4F4"/>
                </a:solidFill>
                <a:latin typeface="Computer Says No"/>
                <a:ea typeface="Computer Says No"/>
                <a:cs typeface="Computer Says No"/>
                <a:sym typeface="Computer Says No"/>
              </a:endParaRPr>
            </a:p>
          </p:txBody>
        </p:sp>
        <p:sp>
          <p:nvSpPr>
            <p:cNvPr id="14" name="TextBox 14"/>
            <p:cNvSpPr txBox="1"/>
            <p:nvPr/>
          </p:nvSpPr>
          <p:spPr>
            <a:xfrm>
              <a:off x="508000" y="1707297"/>
              <a:ext cx="11908796" cy="683948"/>
            </a:xfrm>
            <a:prstGeom prst="rect">
              <a:avLst/>
            </a:prstGeom>
          </p:spPr>
          <p:txBody>
            <a:bodyPr wrap="square" lIns="0" tIns="0" rIns="0" bIns="0" rtlCol="0" anchor="t">
              <a:spAutoFit/>
            </a:bodyPr>
            <a:lstStyle/>
            <a:p>
              <a:pPr marL="1186228" lvl="1" indent="-593114" algn="l">
                <a:lnSpc>
                  <a:spcPts val="3955"/>
                </a:lnSpc>
                <a:buFont typeface="Arial"/>
                <a:buChar char="•"/>
              </a:pPr>
              <a:r>
                <a:rPr lang="en-US" sz="5494">
                  <a:solidFill>
                    <a:srgbClr val="F4F4F4"/>
                  </a:solidFill>
                  <a:latin typeface="Computer Says No"/>
                  <a:ea typeface="Computer Says No"/>
                  <a:cs typeface="Computer Says No"/>
                  <a:sym typeface="Computer Says No"/>
                </a:rPr>
                <a:t>STEP 1–UPLOAD IMAGE</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55539" y="836072"/>
            <a:ext cx="11666998" cy="1141525"/>
          </a:xfrm>
          <a:prstGeom prst="rect">
            <a:avLst/>
          </a:prstGeom>
        </p:spPr>
        <p:txBody>
          <a:bodyPr lIns="0" tIns="0" rIns="0" bIns="0" rtlCol="0" anchor="t">
            <a:spAutoFit/>
          </a:bodyPr>
          <a:lstStyle/>
          <a:p>
            <a:pPr marL="0" lvl="0" indent="0" algn="l">
              <a:lnSpc>
                <a:spcPts val="7632"/>
              </a:lnSpc>
              <a:spcBef>
                <a:spcPct val="0"/>
              </a:spcBef>
            </a:pPr>
            <a:r>
              <a:rPr lang="en-US" sz="10600">
                <a:solidFill>
                  <a:srgbClr val="3798FF"/>
                </a:solidFill>
                <a:latin typeface="Computer Says No"/>
                <a:ea typeface="Computer Says No"/>
                <a:cs typeface="Computer Says No"/>
                <a:sym typeface="Computer Says No"/>
              </a:rPr>
              <a:t> REAL-WORLD APPLICATIONS</a:t>
            </a:r>
          </a:p>
        </p:txBody>
      </p:sp>
      <p:sp>
        <p:nvSpPr>
          <p:cNvPr id="4" name="Freeform 4"/>
          <p:cNvSpPr/>
          <p:nvPr/>
        </p:nvSpPr>
        <p:spPr>
          <a:xfrm rot="-1032445">
            <a:off x="9570592" y="1426262"/>
            <a:ext cx="1899999" cy="1262275"/>
          </a:xfrm>
          <a:custGeom>
            <a:avLst/>
            <a:gdLst/>
            <a:ahLst/>
            <a:cxnLst/>
            <a:rect l="l" t="t" r="r" b="b"/>
            <a:pathLst>
              <a:path w="1899999" h="1262275">
                <a:moveTo>
                  <a:pt x="0" y="0"/>
                </a:moveTo>
                <a:lnTo>
                  <a:pt x="1900000" y="0"/>
                </a:lnTo>
                <a:lnTo>
                  <a:pt x="1900000" y="1262276"/>
                </a:lnTo>
                <a:lnTo>
                  <a:pt x="0" y="1262276"/>
                </a:lnTo>
                <a:lnTo>
                  <a:pt x="0" y="0"/>
                </a:lnTo>
                <a:close/>
              </a:path>
            </a:pathLst>
          </a:custGeom>
          <a:blipFill>
            <a:blip r:embed="rId4"/>
            <a:stretch>
              <a:fillRect l="-47271" r="-84037" b="-323737"/>
            </a:stretch>
          </a:blipFill>
        </p:spPr>
      </p:sp>
      <p:sp>
        <p:nvSpPr>
          <p:cNvPr id="5" name="Freeform 5"/>
          <p:cNvSpPr/>
          <p:nvPr/>
        </p:nvSpPr>
        <p:spPr>
          <a:xfrm>
            <a:off x="11614780" y="696078"/>
            <a:ext cx="6054205" cy="8562222"/>
          </a:xfrm>
          <a:custGeom>
            <a:avLst/>
            <a:gdLst/>
            <a:ahLst/>
            <a:cxnLst/>
            <a:rect l="l" t="t" r="r" b="b"/>
            <a:pathLst>
              <a:path w="6054205" h="8562222">
                <a:moveTo>
                  <a:pt x="0" y="0"/>
                </a:moveTo>
                <a:lnTo>
                  <a:pt x="6054205" y="0"/>
                </a:lnTo>
                <a:lnTo>
                  <a:pt x="6054205" y="8562222"/>
                </a:lnTo>
                <a:lnTo>
                  <a:pt x="0" y="8562222"/>
                </a:lnTo>
                <a:lnTo>
                  <a:pt x="0" y="0"/>
                </a:lnTo>
                <a:close/>
              </a:path>
            </a:pathLst>
          </a:custGeom>
          <a:blipFill>
            <a:blip r:embed="rId5"/>
            <a:stretch>
              <a:fillRect/>
            </a:stretch>
          </a:blipFill>
        </p:spPr>
      </p:sp>
      <p:grpSp>
        <p:nvGrpSpPr>
          <p:cNvPr id="6" name="Group 6"/>
          <p:cNvGrpSpPr/>
          <p:nvPr/>
        </p:nvGrpSpPr>
        <p:grpSpPr>
          <a:xfrm>
            <a:off x="514691" y="2941328"/>
            <a:ext cx="10450762" cy="6096621"/>
            <a:chOff x="0" y="0"/>
            <a:chExt cx="13934350" cy="8128828"/>
          </a:xfrm>
        </p:grpSpPr>
        <p:sp>
          <p:nvSpPr>
            <p:cNvPr id="7" name="TextBox 7"/>
            <p:cNvSpPr txBox="1"/>
            <p:nvPr/>
          </p:nvSpPr>
          <p:spPr>
            <a:xfrm>
              <a:off x="1626437" y="1662164"/>
              <a:ext cx="10005683" cy="394208"/>
            </a:xfrm>
            <a:prstGeom prst="rect">
              <a:avLst/>
            </a:prstGeom>
          </p:spPr>
          <p:txBody>
            <a:bodyPr lIns="0" tIns="0" rIns="0" bIns="0" rtlCol="0" anchor="t">
              <a:spAutoFit/>
            </a:bodyPr>
            <a:lstStyle/>
            <a:p>
              <a:pPr algn="l">
                <a:lnSpc>
                  <a:spcPts val="2592"/>
                </a:lnSpc>
              </a:pPr>
              <a:endParaRPr/>
            </a:p>
          </p:txBody>
        </p:sp>
        <p:sp>
          <p:nvSpPr>
            <p:cNvPr id="8" name="TextBox 8"/>
            <p:cNvSpPr txBox="1"/>
            <p:nvPr/>
          </p:nvSpPr>
          <p:spPr>
            <a:xfrm>
              <a:off x="41880" y="342900"/>
              <a:ext cx="13070941" cy="2103748"/>
            </a:xfrm>
            <a:prstGeom prst="rect">
              <a:avLst/>
            </a:prstGeom>
          </p:spPr>
          <p:txBody>
            <a:bodyPr lIns="0" tIns="0" rIns="0" bIns="0" rtlCol="0" anchor="t">
              <a:spAutoFit/>
            </a:bodyPr>
            <a:lstStyle/>
            <a:p>
              <a:pPr marL="1641158" lvl="1" indent="-820579" algn="l">
                <a:lnSpc>
                  <a:spcPts val="5473"/>
                </a:lnSpc>
                <a:buFont typeface="Arial"/>
                <a:buChar char="•"/>
              </a:pPr>
              <a:r>
                <a:rPr lang="en-US" sz="7601">
                  <a:solidFill>
                    <a:srgbClr val="F4F4F4"/>
                  </a:solidFill>
                  <a:latin typeface="Computer Says No"/>
                  <a:ea typeface="Computer Says No"/>
                  <a:cs typeface="Computer Says No"/>
                  <a:sym typeface="Computer Says No"/>
                </a:rPr>
                <a:t>JOURNALISM (DETECT FAKE NEWS)</a:t>
              </a:r>
            </a:p>
          </p:txBody>
        </p:sp>
        <p:sp>
          <p:nvSpPr>
            <p:cNvPr id="9" name="TextBox 9"/>
            <p:cNvSpPr txBox="1"/>
            <p:nvPr/>
          </p:nvSpPr>
          <p:spPr>
            <a:xfrm>
              <a:off x="0" y="2465394"/>
              <a:ext cx="13934350" cy="1189238"/>
            </a:xfrm>
            <a:prstGeom prst="rect">
              <a:avLst/>
            </a:prstGeom>
          </p:spPr>
          <p:txBody>
            <a:bodyPr lIns="0" tIns="0" rIns="0" bIns="0" rtlCol="0" anchor="t">
              <a:spAutoFit/>
            </a:bodyPr>
            <a:lstStyle/>
            <a:p>
              <a:pPr marL="1640867" lvl="1" indent="-820433" algn="l">
                <a:lnSpc>
                  <a:spcPts val="5472"/>
                </a:lnSpc>
                <a:buFont typeface="Arial"/>
                <a:buChar char="•"/>
              </a:pPr>
              <a:r>
                <a:rPr lang="en-US" sz="7600">
                  <a:solidFill>
                    <a:srgbClr val="F4F4F4"/>
                  </a:solidFill>
                  <a:latin typeface="Computer Says No"/>
                  <a:ea typeface="Computer Says No"/>
                  <a:cs typeface="Computer Says No"/>
                  <a:sym typeface="Computer Says No"/>
                </a:rPr>
                <a:t>SOCIAL MEDIA MODERATION</a:t>
              </a:r>
            </a:p>
          </p:txBody>
        </p:sp>
        <p:sp>
          <p:nvSpPr>
            <p:cNvPr id="10" name="TextBox 10"/>
            <p:cNvSpPr txBox="1"/>
            <p:nvPr/>
          </p:nvSpPr>
          <p:spPr>
            <a:xfrm>
              <a:off x="107278" y="5108058"/>
              <a:ext cx="11896262" cy="1189348"/>
            </a:xfrm>
            <a:prstGeom prst="rect">
              <a:avLst/>
            </a:prstGeom>
          </p:spPr>
          <p:txBody>
            <a:bodyPr lIns="0" tIns="0" rIns="0" bIns="0" rtlCol="0" anchor="t">
              <a:spAutoFit/>
            </a:bodyPr>
            <a:lstStyle/>
            <a:p>
              <a:pPr marL="1641158" lvl="1" indent="-820579" algn="l">
                <a:lnSpc>
                  <a:spcPts val="5473"/>
                </a:lnSpc>
                <a:buFont typeface="Arial"/>
                <a:buChar char="•"/>
              </a:pPr>
              <a:r>
                <a:rPr lang="en-US" sz="7601">
                  <a:solidFill>
                    <a:srgbClr val="F4F4F4"/>
                  </a:solidFill>
                  <a:latin typeface="Computer Says No"/>
                  <a:ea typeface="Computer Says No"/>
                  <a:cs typeface="Computer Says No"/>
                  <a:sym typeface="Computer Says No"/>
                </a:rPr>
                <a:t>AI ETHICS EDUCATION</a:t>
              </a:r>
            </a:p>
          </p:txBody>
        </p:sp>
        <p:sp>
          <p:nvSpPr>
            <p:cNvPr id="11" name="TextBox 11"/>
            <p:cNvSpPr txBox="1"/>
            <p:nvPr/>
          </p:nvSpPr>
          <p:spPr>
            <a:xfrm>
              <a:off x="83760" y="6939480"/>
              <a:ext cx="13154700" cy="1189348"/>
            </a:xfrm>
            <a:prstGeom prst="rect">
              <a:avLst/>
            </a:prstGeom>
          </p:spPr>
          <p:txBody>
            <a:bodyPr lIns="0" tIns="0" rIns="0" bIns="0" rtlCol="0" anchor="t">
              <a:spAutoFit/>
            </a:bodyPr>
            <a:lstStyle/>
            <a:p>
              <a:pPr marL="1641158" lvl="1" indent="-820579" algn="l">
                <a:lnSpc>
                  <a:spcPts val="5473"/>
                </a:lnSpc>
                <a:buFont typeface="Arial"/>
                <a:buChar char="•"/>
              </a:pPr>
              <a:r>
                <a:rPr lang="en-US" sz="7601">
                  <a:solidFill>
                    <a:srgbClr val="F4F4F4"/>
                  </a:solidFill>
                  <a:latin typeface="Computer Says No"/>
                  <a:ea typeface="Computer Says No"/>
                  <a:cs typeface="Computer Says No"/>
                  <a:sym typeface="Computer Says No"/>
                </a:rPr>
                <a:t>CREATIVE CONTENT GENERATION</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601885" y="1929686"/>
            <a:ext cx="13948401" cy="6852152"/>
          </a:xfrm>
          <a:custGeom>
            <a:avLst/>
            <a:gdLst/>
            <a:ahLst/>
            <a:cxnLst/>
            <a:rect l="l" t="t" r="r" b="b"/>
            <a:pathLst>
              <a:path w="13948401" h="6852152">
                <a:moveTo>
                  <a:pt x="0" y="0"/>
                </a:moveTo>
                <a:lnTo>
                  <a:pt x="13948401" y="0"/>
                </a:lnTo>
                <a:lnTo>
                  <a:pt x="13948401" y="6852152"/>
                </a:lnTo>
                <a:lnTo>
                  <a:pt x="0" y="6852152"/>
                </a:lnTo>
                <a:lnTo>
                  <a:pt x="0" y="0"/>
                </a:lnTo>
                <a:close/>
              </a:path>
            </a:pathLst>
          </a:custGeom>
          <a:blipFill>
            <a:blip r:embed="rId4"/>
            <a:stretch>
              <a:fillRect/>
            </a:stretch>
          </a:blipFill>
        </p:spPr>
      </p:sp>
      <p:sp>
        <p:nvSpPr>
          <p:cNvPr id="4" name="TextBox 4"/>
          <p:cNvSpPr txBox="1"/>
          <p:nvPr/>
        </p:nvSpPr>
        <p:spPr>
          <a:xfrm>
            <a:off x="1028700" y="790883"/>
            <a:ext cx="9440506" cy="1283970"/>
          </a:xfrm>
          <a:prstGeom prst="rect">
            <a:avLst/>
          </a:prstGeom>
        </p:spPr>
        <p:txBody>
          <a:bodyPr lIns="0" tIns="0" rIns="0" bIns="0" rtlCol="0" anchor="t">
            <a:spAutoFit/>
          </a:bodyPr>
          <a:lstStyle/>
          <a:p>
            <a:pPr marL="0" lvl="0" indent="0" algn="just">
              <a:lnSpc>
                <a:spcPts val="8640"/>
              </a:lnSpc>
              <a:spcBef>
                <a:spcPct val="0"/>
              </a:spcBef>
            </a:pPr>
            <a:r>
              <a:rPr lang="en-US" sz="12000">
                <a:solidFill>
                  <a:srgbClr val="3798FF"/>
                </a:solidFill>
                <a:latin typeface="Computer Says No"/>
                <a:ea typeface="Computer Says No"/>
                <a:cs typeface="Computer Says No"/>
                <a:sym typeface="Computer Says No"/>
              </a:rPr>
              <a:t>9. UI PREVIEW</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603388" y="2518424"/>
            <a:ext cx="15081224" cy="5250151"/>
          </a:xfrm>
          <a:custGeom>
            <a:avLst/>
            <a:gdLst/>
            <a:ahLst/>
            <a:cxnLst/>
            <a:rect l="l" t="t" r="r" b="b"/>
            <a:pathLst>
              <a:path w="15081224" h="5250151">
                <a:moveTo>
                  <a:pt x="0" y="0"/>
                </a:moveTo>
                <a:lnTo>
                  <a:pt x="15081224" y="0"/>
                </a:lnTo>
                <a:lnTo>
                  <a:pt x="15081224" y="5250152"/>
                </a:lnTo>
                <a:lnTo>
                  <a:pt x="0" y="5250152"/>
                </a:lnTo>
                <a:lnTo>
                  <a:pt x="0" y="0"/>
                </a:lnTo>
                <a:close/>
              </a:path>
            </a:pathLst>
          </a:custGeom>
          <a:blipFill>
            <a:blip r:embed="rId4"/>
            <a:stretch>
              <a:fillRect/>
            </a:stretch>
          </a:blipFill>
        </p:spPr>
      </p:sp>
      <p:sp>
        <p:nvSpPr>
          <p:cNvPr id="4" name="TextBox 4"/>
          <p:cNvSpPr txBox="1"/>
          <p:nvPr/>
        </p:nvSpPr>
        <p:spPr>
          <a:xfrm>
            <a:off x="1028700" y="790883"/>
            <a:ext cx="9440506" cy="1283970"/>
          </a:xfrm>
          <a:prstGeom prst="rect">
            <a:avLst/>
          </a:prstGeom>
        </p:spPr>
        <p:txBody>
          <a:bodyPr lIns="0" tIns="0" rIns="0" bIns="0" rtlCol="0" anchor="t">
            <a:spAutoFit/>
          </a:bodyPr>
          <a:lstStyle/>
          <a:p>
            <a:pPr marL="0" lvl="0" indent="0" algn="just">
              <a:lnSpc>
                <a:spcPts val="8640"/>
              </a:lnSpc>
              <a:spcBef>
                <a:spcPct val="0"/>
              </a:spcBef>
            </a:pPr>
            <a:r>
              <a:rPr lang="en-US" sz="12000">
                <a:solidFill>
                  <a:srgbClr val="3798FF"/>
                </a:solidFill>
                <a:latin typeface="Computer Says No"/>
                <a:ea typeface="Computer Says No"/>
                <a:cs typeface="Computer Says No"/>
                <a:sym typeface="Computer Says No"/>
              </a:rPr>
              <a:t>USER INTERFACE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71427" y="2806366"/>
            <a:ext cx="15178783" cy="4674268"/>
          </a:xfrm>
          <a:custGeom>
            <a:avLst/>
            <a:gdLst/>
            <a:ahLst/>
            <a:cxnLst/>
            <a:rect l="l" t="t" r="r" b="b"/>
            <a:pathLst>
              <a:path w="15178783" h="4674268">
                <a:moveTo>
                  <a:pt x="0" y="0"/>
                </a:moveTo>
                <a:lnTo>
                  <a:pt x="15178783" y="0"/>
                </a:lnTo>
                <a:lnTo>
                  <a:pt x="15178783" y="4674268"/>
                </a:lnTo>
                <a:lnTo>
                  <a:pt x="0" y="4674268"/>
                </a:lnTo>
                <a:lnTo>
                  <a:pt x="0" y="0"/>
                </a:lnTo>
                <a:close/>
              </a:path>
            </a:pathLst>
          </a:custGeom>
          <a:blipFill>
            <a:blip r:embed="rId4"/>
            <a:stretch>
              <a:fillRect t="-29467" r="-2722"/>
            </a:stretch>
          </a:blipFill>
        </p:spPr>
      </p:sp>
      <p:sp>
        <p:nvSpPr>
          <p:cNvPr id="4" name="TextBox 4"/>
          <p:cNvSpPr txBox="1"/>
          <p:nvPr/>
        </p:nvSpPr>
        <p:spPr>
          <a:xfrm>
            <a:off x="1028700" y="790883"/>
            <a:ext cx="9440506" cy="1283970"/>
          </a:xfrm>
          <a:prstGeom prst="rect">
            <a:avLst/>
          </a:prstGeom>
        </p:spPr>
        <p:txBody>
          <a:bodyPr lIns="0" tIns="0" rIns="0" bIns="0" rtlCol="0" anchor="t">
            <a:spAutoFit/>
          </a:bodyPr>
          <a:lstStyle/>
          <a:p>
            <a:pPr marL="0" lvl="0" indent="0" algn="just">
              <a:lnSpc>
                <a:spcPts val="8640"/>
              </a:lnSpc>
              <a:spcBef>
                <a:spcPct val="0"/>
              </a:spcBef>
            </a:pPr>
            <a:r>
              <a:rPr lang="en-US" sz="12000">
                <a:solidFill>
                  <a:srgbClr val="3798FF"/>
                </a:solidFill>
                <a:latin typeface="Computer Says No"/>
                <a:ea typeface="Computer Says No"/>
                <a:cs typeface="Computer Says No"/>
                <a:sym typeface="Computer Says No"/>
              </a:rPr>
              <a:t>USER INTERFACE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094558" y="97963"/>
            <a:ext cx="7256847" cy="6135945"/>
          </a:xfrm>
          <a:custGeom>
            <a:avLst/>
            <a:gdLst/>
            <a:ahLst/>
            <a:cxnLst/>
            <a:rect l="l" t="t" r="r" b="b"/>
            <a:pathLst>
              <a:path w="7256847" h="6135945">
                <a:moveTo>
                  <a:pt x="0" y="0"/>
                </a:moveTo>
                <a:lnTo>
                  <a:pt x="7256847" y="0"/>
                </a:lnTo>
                <a:lnTo>
                  <a:pt x="7256847" y="6135945"/>
                </a:lnTo>
                <a:lnTo>
                  <a:pt x="0" y="6135945"/>
                </a:lnTo>
                <a:lnTo>
                  <a:pt x="0" y="0"/>
                </a:lnTo>
                <a:close/>
              </a:path>
            </a:pathLst>
          </a:custGeom>
          <a:blipFill>
            <a:blip r:embed="rId4"/>
            <a:stretch>
              <a:fillRect/>
            </a:stretch>
          </a:blipFill>
        </p:spPr>
      </p:sp>
      <p:sp>
        <p:nvSpPr>
          <p:cNvPr id="4" name="TextBox 4"/>
          <p:cNvSpPr txBox="1"/>
          <p:nvPr/>
        </p:nvSpPr>
        <p:spPr>
          <a:xfrm>
            <a:off x="771316" y="1085566"/>
            <a:ext cx="9440506" cy="2379345"/>
          </a:xfrm>
          <a:prstGeom prst="rect">
            <a:avLst/>
          </a:prstGeom>
        </p:spPr>
        <p:txBody>
          <a:bodyPr lIns="0" tIns="0" rIns="0" bIns="0" rtlCol="0" anchor="t">
            <a:spAutoFit/>
          </a:bodyPr>
          <a:lstStyle/>
          <a:p>
            <a:pPr marL="0" lvl="0" indent="0" algn="just">
              <a:lnSpc>
                <a:spcPts val="8640"/>
              </a:lnSpc>
              <a:spcBef>
                <a:spcPct val="0"/>
              </a:spcBef>
            </a:pPr>
            <a:r>
              <a:rPr lang="en-US" sz="12000">
                <a:solidFill>
                  <a:srgbClr val="3798FF"/>
                </a:solidFill>
                <a:latin typeface="Computer Says No"/>
                <a:ea typeface="Computer Says No"/>
                <a:cs typeface="Computer Says No"/>
                <a:sym typeface="Computer Says No"/>
              </a:rPr>
              <a:t>10.CHALLENGES &amp; SOLUTIONS</a:t>
            </a:r>
          </a:p>
        </p:txBody>
      </p:sp>
      <p:grpSp>
        <p:nvGrpSpPr>
          <p:cNvPr id="5" name="Group 5"/>
          <p:cNvGrpSpPr/>
          <p:nvPr/>
        </p:nvGrpSpPr>
        <p:grpSpPr>
          <a:xfrm>
            <a:off x="0" y="3094744"/>
            <a:ext cx="2610992" cy="2199760"/>
            <a:chOff x="0" y="0"/>
            <a:chExt cx="3481322" cy="2933014"/>
          </a:xfrm>
        </p:grpSpPr>
        <p:sp>
          <p:nvSpPr>
            <p:cNvPr id="6" name="Freeform 6"/>
            <p:cNvSpPr/>
            <p:nvPr/>
          </p:nvSpPr>
          <p:spPr>
            <a:xfrm>
              <a:off x="0" y="0"/>
              <a:ext cx="3481322" cy="2933014"/>
            </a:xfrm>
            <a:custGeom>
              <a:avLst/>
              <a:gdLst/>
              <a:ahLst/>
              <a:cxnLst/>
              <a:rect l="l" t="t" r="r" b="b"/>
              <a:pathLst>
                <a:path w="3481322" h="2933014">
                  <a:moveTo>
                    <a:pt x="0" y="0"/>
                  </a:moveTo>
                  <a:lnTo>
                    <a:pt x="3481322" y="0"/>
                  </a:lnTo>
                  <a:lnTo>
                    <a:pt x="3481322" y="2933014"/>
                  </a:lnTo>
                  <a:lnTo>
                    <a:pt x="0" y="29330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684771" y="495300"/>
              <a:ext cx="2381250" cy="1126067"/>
            </a:xfrm>
            <a:prstGeom prst="rect">
              <a:avLst/>
            </a:prstGeom>
          </p:spPr>
          <p:txBody>
            <a:bodyPr lIns="0" tIns="0" rIns="0" bIns="0" rtlCol="0" anchor="t">
              <a:spAutoFit/>
            </a:bodyPr>
            <a:lstStyle/>
            <a:p>
              <a:pPr algn="ctr">
                <a:lnSpc>
                  <a:spcPts val="7000"/>
                </a:lnSpc>
                <a:spcBef>
                  <a:spcPct val="0"/>
                </a:spcBef>
              </a:pPr>
              <a:r>
                <a:rPr lang="en-US" sz="5000">
                  <a:solidFill>
                    <a:srgbClr val="6692C1"/>
                  </a:solidFill>
                  <a:latin typeface="Computer Says No"/>
                  <a:ea typeface="Computer Says No"/>
                  <a:cs typeface="Computer Says No"/>
                  <a:sym typeface="Computer Says No"/>
                </a:rPr>
                <a:t>CHALLENGE</a:t>
              </a:r>
            </a:p>
          </p:txBody>
        </p:sp>
      </p:grpSp>
      <p:sp>
        <p:nvSpPr>
          <p:cNvPr id="8" name="TextBox 8"/>
          <p:cNvSpPr txBox="1"/>
          <p:nvPr/>
        </p:nvSpPr>
        <p:spPr>
          <a:xfrm>
            <a:off x="2610992" y="5919583"/>
            <a:ext cx="9483566" cy="54292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Poppins Bold"/>
                <a:ea typeface="Poppins Bold"/>
                <a:cs typeface="Poppins Bold"/>
                <a:sym typeface="Poppins Bold"/>
              </a:rPr>
              <a:t> BALANCING ACCURACY AND SPEED IN DETECTION</a:t>
            </a:r>
          </a:p>
        </p:txBody>
      </p:sp>
      <p:sp>
        <p:nvSpPr>
          <p:cNvPr id="9" name="TextBox 9"/>
          <p:cNvSpPr txBox="1"/>
          <p:nvPr/>
        </p:nvSpPr>
        <p:spPr>
          <a:xfrm>
            <a:off x="2763392" y="9272383"/>
            <a:ext cx="1907540" cy="54292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Poppins Bold"/>
                <a:ea typeface="Poppins Bold"/>
                <a:cs typeface="Poppins Bold"/>
                <a:sym typeface="Poppins Bold"/>
              </a:rPr>
              <a:t>SOLUTION</a:t>
            </a:r>
          </a:p>
        </p:txBody>
      </p:sp>
      <p:grpSp>
        <p:nvGrpSpPr>
          <p:cNvPr id="10" name="Group 10"/>
          <p:cNvGrpSpPr/>
          <p:nvPr/>
        </p:nvGrpSpPr>
        <p:grpSpPr>
          <a:xfrm>
            <a:off x="0" y="7951465"/>
            <a:ext cx="2610992" cy="2199760"/>
            <a:chOff x="0" y="0"/>
            <a:chExt cx="3481322" cy="2933014"/>
          </a:xfrm>
        </p:grpSpPr>
        <p:sp>
          <p:nvSpPr>
            <p:cNvPr id="11" name="Freeform 11"/>
            <p:cNvSpPr/>
            <p:nvPr/>
          </p:nvSpPr>
          <p:spPr>
            <a:xfrm>
              <a:off x="0" y="0"/>
              <a:ext cx="3481322" cy="2933014"/>
            </a:xfrm>
            <a:custGeom>
              <a:avLst/>
              <a:gdLst/>
              <a:ahLst/>
              <a:cxnLst/>
              <a:rect l="l" t="t" r="r" b="b"/>
              <a:pathLst>
                <a:path w="3481322" h="2933014">
                  <a:moveTo>
                    <a:pt x="0" y="0"/>
                  </a:moveTo>
                  <a:lnTo>
                    <a:pt x="3481322" y="0"/>
                  </a:lnTo>
                  <a:lnTo>
                    <a:pt x="3481322" y="2933014"/>
                  </a:lnTo>
                  <a:lnTo>
                    <a:pt x="0" y="29330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684771" y="495300"/>
              <a:ext cx="2381250" cy="1126067"/>
            </a:xfrm>
            <a:prstGeom prst="rect">
              <a:avLst/>
            </a:prstGeom>
          </p:spPr>
          <p:txBody>
            <a:bodyPr lIns="0" tIns="0" rIns="0" bIns="0" rtlCol="0" anchor="t">
              <a:spAutoFit/>
            </a:bodyPr>
            <a:lstStyle/>
            <a:p>
              <a:pPr algn="ctr">
                <a:lnSpc>
                  <a:spcPts val="7000"/>
                </a:lnSpc>
                <a:spcBef>
                  <a:spcPct val="0"/>
                </a:spcBef>
              </a:pPr>
              <a:r>
                <a:rPr lang="en-US" sz="5000">
                  <a:solidFill>
                    <a:srgbClr val="6692C1"/>
                  </a:solidFill>
                  <a:latin typeface="Computer Says No"/>
                  <a:ea typeface="Computer Says No"/>
                  <a:cs typeface="Computer Says No"/>
                  <a:sym typeface="Computer Says No"/>
                </a:rPr>
                <a:t>CHALLENGE</a:t>
              </a:r>
            </a:p>
          </p:txBody>
        </p:sp>
      </p:grpSp>
      <p:grpSp>
        <p:nvGrpSpPr>
          <p:cNvPr id="13" name="Group 13"/>
          <p:cNvGrpSpPr/>
          <p:nvPr/>
        </p:nvGrpSpPr>
        <p:grpSpPr>
          <a:xfrm>
            <a:off x="0" y="5523105"/>
            <a:ext cx="2610992" cy="2199760"/>
            <a:chOff x="0" y="0"/>
            <a:chExt cx="3481322" cy="2933014"/>
          </a:xfrm>
        </p:grpSpPr>
        <p:sp>
          <p:nvSpPr>
            <p:cNvPr id="14" name="Freeform 14"/>
            <p:cNvSpPr/>
            <p:nvPr/>
          </p:nvSpPr>
          <p:spPr>
            <a:xfrm>
              <a:off x="0" y="0"/>
              <a:ext cx="3481322" cy="2933014"/>
            </a:xfrm>
            <a:custGeom>
              <a:avLst/>
              <a:gdLst/>
              <a:ahLst/>
              <a:cxnLst/>
              <a:rect l="l" t="t" r="r" b="b"/>
              <a:pathLst>
                <a:path w="3481322" h="2933014">
                  <a:moveTo>
                    <a:pt x="0" y="0"/>
                  </a:moveTo>
                  <a:lnTo>
                    <a:pt x="3481322" y="0"/>
                  </a:lnTo>
                  <a:lnTo>
                    <a:pt x="3481322" y="2933014"/>
                  </a:lnTo>
                  <a:lnTo>
                    <a:pt x="0" y="29330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684771" y="495300"/>
              <a:ext cx="2381250" cy="1126067"/>
            </a:xfrm>
            <a:prstGeom prst="rect">
              <a:avLst/>
            </a:prstGeom>
          </p:spPr>
          <p:txBody>
            <a:bodyPr lIns="0" tIns="0" rIns="0" bIns="0" rtlCol="0" anchor="t">
              <a:spAutoFit/>
            </a:bodyPr>
            <a:lstStyle/>
            <a:p>
              <a:pPr algn="ctr">
                <a:lnSpc>
                  <a:spcPts val="7000"/>
                </a:lnSpc>
                <a:spcBef>
                  <a:spcPct val="0"/>
                </a:spcBef>
              </a:pPr>
              <a:r>
                <a:rPr lang="en-US" sz="5000">
                  <a:solidFill>
                    <a:srgbClr val="6692C1"/>
                  </a:solidFill>
                  <a:latin typeface="Computer Says No"/>
                  <a:ea typeface="Computer Says No"/>
                  <a:cs typeface="Computer Says No"/>
                  <a:sym typeface="Computer Says No"/>
                </a:rPr>
                <a:t>CHALLENGE</a:t>
              </a:r>
            </a:p>
          </p:txBody>
        </p:sp>
      </p:grpSp>
      <p:sp>
        <p:nvSpPr>
          <p:cNvPr id="16" name="TextBox 16"/>
          <p:cNvSpPr txBox="1"/>
          <p:nvPr/>
        </p:nvSpPr>
        <p:spPr>
          <a:xfrm>
            <a:off x="4518532" y="3880300"/>
            <a:ext cx="8009255" cy="54292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Poppins"/>
                <a:ea typeface="Poppins"/>
                <a:cs typeface="Poppins"/>
                <a:sym typeface="Poppins"/>
              </a:rPr>
              <a:t> USED LORA FOR LIGHTWEIGHT FINE-TUNING.</a:t>
            </a:r>
          </a:p>
        </p:txBody>
      </p:sp>
      <p:sp>
        <p:nvSpPr>
          <p:cNvPr id="17" name="TextBox 17"/>
          <p:cNvSpPr txBox="1"/>
          <p:nvPr/>
        </p:nvSpPr>
        <p:spPr>
          <a:xfrm>
            <a:off x="2532966" y="3302986"/>
            <a:ext cx="10380980" cy="54292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Poppins Bold"/>
                <a:ea typeface="Poppins Bold"/>
                <a:cs typeface="Poppins Bold"/>
                <a:sym typeface="Poppins Bold"/>
              </a:rPr>
              <a:t>FINE-TUNING LARGE MODELS WITH LIMITED RESOURCES</a:t>
            </a:r>
          </a:p>
        </p:txBody>
      </p:sp>
      <p:sp>
        <p:nvSpPr>
          <p:cNvPr id="18" name="TextBox 18"/>
          <p:cNvSpPr txBox="1"/>
          <p:nvPr/>
        </p:nvSpPr>
        <p:spPr>
          <a:xfrm>
            <a:off x="2610992" y="3880300"/>
            <a:ext cx="1907540" cy="54292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Poppins Bold"/>
                <a:ea typeface="Poppins Bold"/>
                <a:cs typeface="Poppins Bold"/>
                <a:sym typeface="Poppins Bold"/>
              </a:rPr>
              <a:t>SOLUTION</a:t>
            </a:r>
          </a:p>
        </p:txBody>
      </p:sp>
      <p:sp>
        <p:nvSpPr>
          <p:cNvPr id="19" name="TextBox 19"/>
          <p:cNvSpPr txBox="1"/>
          <p:nvPr/>
        </p:nvSpPr>
        <p:spPr>
          <a:xfrm>
            <a:off x="2532966" y="6653008"/>
            <a:ext cx="1907540" cy="54292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Poppins Bold"/>
                <a:ea typeface="Poppins Bold"/>
                <a:cs typeface="Poppins Bold"/>
                <a:sym typeface="Poppins Bold"/>
              </a:rPr>
              <a:t>SOLUTION</a:t>
            </a:r>
          </a:p>
        </p:txBody>
      </p:sp>
      <p:sp>
        <p:nvSpPr>
          <p:cNvPr id="20" name="TextBox 20"/>
          <p:cNvSpPr txBox="1"/>
          <p:nvPr/>
        </p:nvSpPr>
        <p:spPr>
          <a:xfrm>
            <a:off x="2763392" y="8508420"/>
            <a:ext cx="7883207" cy="54292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Poppins Bold"/>
                <a:ea typeface="Poppins Bold"/>
                <a:cs typeface="Poppins Bold"/>
                <a:sym typeface="Poppins Bold"/>
              </a:rPr>
              <a:t>INTEGRATING AI MODELS WITH FRONTEND</a:t>
            </a:r>
          </a:p>
        </p:txBody>
      </p:sp>
      <p:sp>
        <p:nvSpPr>
          <p:cNvPr id="21" name="TextBox 21"/>
          <p:cNvSpPr txBox="1"/>
          <p:nvPr/>
        </p:nvSpPr>
        <p:spPr>
          <a:xfrm>
            <a:off x="4670932" y="6653008"/>
            <a:ext cx="9853771" cy="54292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Poppins"/>
                <a:ea typeface="Poppins"/>
                <a:cs typeface="Poppins"/>
                <a:sym typeface="Poppins"/>
              </a:rPr>
              <a:t>CHOSE EFFICIENTNET-B6 FOR OPTIMAL PERFORMANCE.</a:t>
            </a:r>
          </a:p>
        </p:txBody>
      </p:sp>
      <p:sp>
        <p:nvSpPr>
          <p:cNvPr id="22" name="TextBox 22"/>
          <p:cNvSpPr txBox="1"/>
          <p:nvPr/>
        </p:nvSpPr>
        <p:spPr>
          <a:xfrm>
            <a:off x="4823332" y="9270420"/>
            <a:ext cx="6348889" cy="54292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Poppins"/>
                <a:ea typeface="Poppins"/>
                <a:cs typeface="Poppins"/>
                <a:sym typeface="Poppins"/>
              </a:rPr>
              <a:t> DESIGNED MODULAR APIS IN FLASK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851364" y="2176294"/>
            <a:ext cx="5436636" cy="6929507"/>
          </a:xfrm>
          <a:custGeom>
            <a:avLst/>
            <a:gdLst/>
            <a:ahLst/>
            <a:cxnLst/>
            <a:rect l="l" t="t" r="r" b="b"/>
            <a:pathLst>
              <a:path w="5436636" h="6929507">
                <a:moveTo>
                  <a:pt x="0" y="0"/>
                </a:moveTo>
                <a:lnTo>
                  <a:pt x="5436636" y="0"/>
                </a:lnTo>
                <a:lnTo>
                  <a:pt x="5436636" y="6929507"/>
                </a:lnTo>
                <a:lnTo>
                  <a:pt x="0" y="6929507"/>
                </a:lnTo>
                <a:lnTo>
                  <a:pt x="0" y="0"/>
                </a:lnTo>
                <a:close/>
              </a:path>
            </a:pathLst>
          </a:custGeom>
          <a:blipFill>
            <a:blip r:embed="rId4"/>
            <a:stretch>
              <a:fillRect/>
            </a:stretch>
          </a:blipFill>
        </p:spPr>
      </p:sp>
      <p:sp>
        <p:nvSpPr>
          <p:cNvPr id="4" name="Freeform 4"/>
          <p:cNvSpPr/>
          <p:nvPr/>
        </p:nvSpPr>
        <p:spPr>
          <a:xfrm rot="-1032445">
            <a:off x="11022815" y="1562787"/>
            <a:ext cx="1899999" cy="1262275"/>
          </a:xfrm>
          <a:custGeom>
            <a:avLst/>
            <a:gdLst/>
            <a:ahLst/>
            <a:cxnLst/>
            <a:rect l="l" t="t" r="r" b="b"/>
            <a:pathLst>
              <a:path w="1899999" h="1262275">
                <a:moveTo>
                  <a:pt x="0" y="0"/>
                </a:moveTo>
                <a:lnTo>
                  <a:pt x="1899999" y="0"/>
                </a:lnTo>
                <a:lnTo>
                  <a:pt x="1899999" y="1262276"/>
                </a:lnTo>
                <a:lnTo>
                  <a:pt x="0" y="1262276"/>
                </a:lnTo>
                <a:lnTo>
                  <a:pt x="0" y="0"/>
                </a:lnTo>
                <a:close/>
              </a:path>
            </a:pathLst>
          </a:custGeom>
          <a:blipFill>
            <a:blip r:embed="rId5"/>
            <a:stretch>
              <a:fillRect l="-47271" r="-84037" b="-323737"/>
            </a:stretch>
          </a:blipFill>
        </p:spPr>
      </p:sp>
      <p:sp>
        <p:nvSpPr>
          <p:cNvPr id="5" name="Freeform 5"/>
          <p:cNvSpPr/>
          <p:nvPr/>
        </p:nvSpPr>
        <p:spPr>
          <a:xfrm rot="-1032445">
            <a:off x="11479527" y="2842244"/>
            <a:ext cx="1185798" cy="787792"/>
          </a:xfrm>
          <a:custGeom>
            <a:avLst/>
            <a:gdLst/>
            <a:ahLst/>
            <a:cxnLst/>
            <a:rect l="l" t="t" r="r" b="b"/>
            <a:pathLst>
              <a:path w="1185798" h="787792">
                <a:moveTo>
                  <a:pt x="0" y="0"/>
                </a:moveTo>
                <a:lnTo>
                  <a:pt x="1185798" y="0"/>
                </a:lnTo>
                <a:lnTo>
                  <a:pt x="1185798" y="787792"/>
                </a:lnTo>
                <a:lnTo>
                  <a:pt x="0" y="787792"/>
                </a:lnTo>
                <a:lnTo>
                  <a:pt x="0" y="0"/>
                </a:lnTo>
                <a:close/>
              </a:path>
            </a:pathLst>
          </a:custGeom>
          <a:blipFill>
            <a:blip r:embed="rId5"/>
            <a:stretch>
              <a:fillRect l="-47271" r="-84037" b="-323737"/>
            </a:stretch>
          </a:blipFill>
        </p:spPr>
      </p:sp>
      <p:sp>
        <p:nvSpPr>
          <p:cNvPr id="6" name="TextBox 6"/>
          <p:cNvSpPr txBox="1"/>
          <p:nvPr/>
        </p:nvSpPr>
        <p:spPr>
          <a:xfrm>
            <a:off x="575646" y="2605705"/>
            <a:ext cx="9725339" cy="1283970"/>
          </a:xfrm>
          <a:prstGeom prst="rect">
            <a:avLst/>
          </a:prstGeom>
        </p:spPr>
        <p:txBody>
          <a:bodyPr lIns="0" tIns="0" rIns="0" bIns="0" rtlCol="0" anchor="t">
            <a:spAutoFit/>
          </a:bodyPr>
          <a:lstStyle/>
          <a:p>
            <a:pPr marL="0" lvl="0" indent="0" algn="l">
              <a:lnSpc>
                <a:spcPts val="8640"/>
              </a:lnSpc>
              <a:spcBef>
                <a:spcPct val="0"/>
              </a:spcBef>
            </a:pPr>
            <a:r>
              <a:rPr lang="en-US" sz="12000">
                <a:solidFill>
                  <a:srgbClr val="3798FF"/>
                </a:solidFill>
                <a:latin typeface="Computer Says No"/>
                <a:ea typeface="Computer Says No"/>
                <a:cs typeface="Computer Says No"/>
                <a:sym typeface="Computer Says No"/>
              </a:rPr>
              <a:t>11. FUTURE WORK</a:t>
            </a:r>
          </a:p>
        </p:txBody>
      </p:sp>
      <p:grpSp>
        <p:nvGrpSpPr>
          <p:cNvPr id="7" name="Group 7"/>
          <p:cNvGrpSpPr/>
          <p:nvPr/>
        </p:nvGrpSpPr>
        <p:grpSpPr>
          <a:xfrm>
            <a:off x="1028700" y="4147507"/>
            <a:ext cx="11358586" cy="5110793"/>
            <a:chOff x="0" y="0"/>
            <a:chExt cx="15144781" cy="6814391"/>
          </a:xfrm>
        </p:grpSpPr>
        <p:sp>
          <p:nvSpPr>
            <p:cNvPr id="8" name="TextBox 8"/>
            <p:cNvSpPr txBox="1"/>
            <p:nvPr/>
          </p:nvSpPr>
          <p:spPr>
            <a:xfrm>
              <a:off x="0" y="266700"/>
              <a:ext cx="4386662" cy="985967"/>
            </a:xfrm>
            <a:prstGeom prst="rect">
              <a:avLst/>
            </a:prstGeom>
          </p:spPr>
          <p:txBody>
            <a:bodyPr lIns="0" tIns="0" rIns="0" bIns="0" rtlCol="0" anchor="t">
              <a:spAutoFit/>
            </a:bodyPr>
            <a:lstStyle/>
            <a:p>
              <a:pPr marL="0" lvl="0" indent="0" algn="just">
                <a:lnSpc>
                  <a:spcPts val="4458"/>
                </a:lnSpc>
                <a:spcBef>
                  <a:spcPct val="0"/>
                </a:spcBef>
              </a:pPr>
              <a:r>
                <a:rPr lang="en-US" sz="6192">
                  <a:solidFill>
                    <a:srgbClr val="3798FF"/>
                  </a:solidFill>
                  <a:latin typeface="Computer Says No"/>
                  <a:ea typeface="Computer Says No"/>
                  <a:cs typeface="Computer Says No"/>
                  <a:sym typeface="Computer Says No"/>
                </a:rPr>
                <a:t>01</a:t>
              </a:r>
            </a:p>
          </p:txBody>
        </p:sp>
        <p:sp>
          <p:nvSpPr>
            <p:cNvPr id="9" name="TextBox 9"/>
            <p:cNvSpPr txBox="1"/>
            <p:nvPr/>
          </p:nvSpPr>
          <p:spPr>
            <a:xfrm>
              <a:off x="8746574" y="266700"/>
              <a:ext cx="4386662" cy="985967"/>
            </a:xfrm>
            <a:prstGeom prst="rect">
              <a:avLst/>
            </a:prstGeom>
          </p:spPr>
          <p:txBody>
            <a:bodyPr lIns="0" tIns="0" rIns="0" bIns="0" rtlCol="0" anchor="t">
              <a:spAutoFit/>
            </a:bodyPr>
            <a:lstStyle/>
            <a:p>
              <a:pPr marL="0" lvl="0" indent="0" algn="just">
                <a:lnSpc>
                  <a:spcPts val="4458"/>
                </a:lnSpc>
                <a:spcBef>
                  <a:spcPct val="0"/>
                </a:spcBef>
              </a:pPr>
              <a:r>
                <a:rPr lang="en-US" sz="6192">
                  <a:solidFill>
                    <a:srgbClr val="3798FF"/>
                  </a:solidFill>
                  <a:latin typeface="Computer Says No"/>
                  <a:ea typeface="Computer Says No"/>
                  <a:cs typeface="Computer Says No"/>
                  <a:sym typeface="Computer Says No"/>
                </a:rPr>
                <a:t>03</a:t>
              </a:r>
            </a:p>
          </p:txBody>
        </p:sp>
        <p:sp>
          <p:nvSpPr>
            <p:cNvPr id="10" name="TextBox 10"/>
            <p:cNvSpPr txBox="1"/>
            <p:nvPr/>
          </p:nvSpPr>
          <p:spPr>
            <a:xfrm>
              <a:off x="45388" y="1185116"/>
              <a:ext cx="6486181" cy="2298405"/>
            </a:xfrm>
            <a:prstGeom prst="rect">
              <a:avLst/>
            </a:prstGeom>
          </p:spPr>
          <p:txBody>
            <a:bodyPr lIns="0" tIns="0" rIns="0" bIns="0" rtlCol="0" anchor="t">
              <a:spAutoFit/>
            </a:bodyPr>
            <a:lstStyle/>
            <a:p>
              <a:pPr algn="just">
                <a:lnSpc>
                  <a:spcPts val="4707"/>
                </a:lnSpc>
              </a:pPr>
              <a:r>
                <a:rPr lang="en-US" sz="2905">
                  <a:solidFill>
                    <a:srgbClr val="FFFFFF"/>
                  </a:solidFill>
                  <a:latin typeface="Poppins Light"/>
                  <a:ea typeface="Poppins Light"/>
                  <a:cs typeface="Poppins Light"/>
                  <a:sym typeface="Poppins Light"/>
                </a:rPr>
                <a:t>Extend detection to other AI-generated content types (e.g., videos, voice)</a:t>
              </a:r>
            </a:p>
          </p:txBody>
        </p:sp>
        <p:sp>
          <p:nvSpPr>
            <p:cNvPr id="11" name="TextBox 11"/>
            <p:cNvSpPr txBox="1"/>
            <p:nvPr/>
          </p:nvSpPr>
          <p:spPr>
            <a:xfrm>
              <a:off x="8627069" y="1109792"/>
              <a:ext cx="6517712" cy="2298405"/>
            </a:xfrm>
            <a:prstGeom prst="rect">
              <a:avLst/>
            </a:prstGeom>
          </p:spPr>
          <p:txBody>
            <a:bodyPr lIns="0" tIns="0" rIns="0" bIns="0" rtlCol="0" anchor="t">
              <a:spAutoFit/>
            </a:bodyPr>
            <a:lstStyle/>
            <a:p>
              <a:pPr algn="just">
                <a:lnSpc>
                  <a:spcPts val="4707"/>
                </a:lnSpc>
              </a:pPr>
              <a:r>
                <a:rPr lang="en-US" sz="2905">
                  <a:solidFill>
                    <a:srgbClr val="FFFFFF"/>
                  </a:solidFill>
                  <a:latin typeface="Poppins Light"/>
                  <a:ea typeface="Poppins Light"/>
                  <a:cs typeface="Poppins Light"/>
                  <a:sym typeface="Poppins Light"/>
                </a:rPr>
                <a:t>Develop a browser extension for real-time image verification.</a:t>
              </a:r>
            </a:p>
          </p:txBody>
        </p:sp>
        <p:sp>
          <p:nvSpPr>
            <p:cNvPr id="12" name="TextBox 12"/>
            <p:cNvSpPr txBox="1"/>
            <p:nvPr/>
          </p:nvSpPr>
          <p:spPr>
            <a:xfrm>
              <a:off x="6773" y="4239483"/>
              <a:ext cx="4386662" cy="985967"/>
            </a:xfrm>
            <a:prstGeom prst="rect">
              <a:avLst/>
            </a:prstGeom>
          </p:spPr>
          <p:txBody>
            <a:bodyPr lIns="0" tIns="0" rIns="0" bIns="0" rtlCol="0" anchor="t">
              <a:spAutoFit/>
            </a:bodyPr>
            <a:lstStyle/>
            <a:p>
              <a:pPr marL="0" lvl="0" indent="0" algn="l">
                <a:lnSpc>
                  <a:spcPts val="4458"/>
                </a:lnSpc>
                <a:spcBef>
                  <a:spcPct val="0"/>
                </a:spcBef>
              </a:pPr>
              <a:r>
                <a:rPr lang="en-US" sz="6192">
                  <a:solidFill>
                    <a:srgbClr val="3798FF"/>
                  </a:solidFill>
                  <a:latin typeface="Computer Says No"/>
                  <a:ea typeface="Computer Says No"/>
                  <a:cs typeface="Computer Says No"/>
                  <a:sym typeface="Computer Says No"/>
                </a:rPr>
                <a:t>02</a:t>
              </a:r>
            </a:p>
          </p:txBody>
        </p:sp>
        <p:sp>
          <p:nvSpPr>
            <p:cNvPr id="13" name="TextBox 13"/>
            <p:cNvSpPr txBox="1"/>
            <p:nvPr/>
          </p:nvSpPr>
          <p:spPr>
            <a:xfrm>
              <a:off x="6773" y="5303386"/>
              <a:ext cx="6486181" cy="1511005"/>
            </a:xfrm>
            <a:prstGeom prst="rect">
              <a:avLst/>
            </a:prstGeom>
          </p:spPr>
          <p:txBody>
            <a:bodyPr lIns="0" tIns="0" rIns="0" bIns="0" rtlCol="0" anchor="t">
              <a:spAutoFit/>
            </a:bodyPr>
            <a:lstStyle/>
            <a:p>
              <a:pPr algn="just">
                <a:lnSpc>
                  <a:spcPts val="4707"/>
                </a:lnSpc>
              </a:pPr>
              <a:r>
                <a:rPr lang="en-US" sz="2905">
                  <a:solidFill>
                    <a:srgbClr val="FFFFFF"/>
                  </a:solidFill>
                  <a:latin typeface="Poppins Light"/>
                  <a:ea typeface="Poppins Light"/>
                  <a:cs typeface="Poppins Light"/>
                  <a:sym typeface="Poppins Light"/>
                </a:rPr>
                <a:t>Enhance multilingual prompt support.</a:t>
              </a:r>
            </a:p>
          </p:txBody>
        </p:sp>
        <p:sp>
          <p:nvSpPr>
            <p:cNvPr id="14" name="TextBox 14"/>
            <p:cNvSpPr txBox="1"/>
            <p:nvPr/>
          </p:nvSpPr>
          <p:spPr>
            <a:xfrm>
              <a:off x="8627069" y="4239483"/>
              <a:ext cx="4386662" cy="985967"/>
            </a:xfrm>
            <a:prstGeom prst="rect">
              <a:avLst/>
            </a:prstGeom>
          </p:spPr>
          <p:txBody>
            <a:bodyPr lIns="0" tIns="0" rIns="0" bIns="0" rtlCol="0" anchor="t">
              <a:spAutoFit/>
            </a:bodyPr>
            <a:lstStyle/>
            <a:p>
              <a:pPr marL="0" lvl="0" indent="0" algn="just">
                <a:lnSpc>
                  <a:spcPts val="4458"/>
                </a:lnSpc>
                <a:spcBef>
                  <a:spcPct val="0"/>
                </a:spcBef>
              </a:pPr>
              <a:r>
                <a:rPr lang="en-US" sz="6192">
                  <a:solidFill>
                    <a:srgbClr val="3798FF"/>
                  </a:solidFill>
                  <a:latin typeface="Computer Says No"/>
                  <a:ea typeface="Computer Says No"/>
                  <a:cs typeface="Computer Says No"/>
                  <a:sym typeface="Computer Says No"/>
                </a:rPr>
                <a:t>04</a:t>
              </a:r>
            </a:p>
          </p:txBody>
        </p:sp>
        <p:sp>
          <p:nvSpPr>
            <p:cNvPr id="15" name="TextBox 15"/>
            <p:cNvSpPr txBox="1"/>
            <p:nvPr/>
          </p:nvSpPr>
          <p:spPr>
            <a:xfrm>
              <a:off x="8627069" y="5303386"/>
              <a:ext cx="6517712" cy="1511005"/>
            </a:xfrm>
            <a:prstGeom prst="rect">
              <a:avLst/>
            </a:prstGeom>
          </p:spPr>
          <p:txBody>
            <a:bodyPr lIns="0" tIns="0" rIns="0" bIns="0" rtlCol="0" anchor="t">
              <a:spAutoFit/>
            </a:bodyPr>
            <a:lstStyle/>
            <a:p>
              <a:pPr algn="just">
                <a:lnSpc>
                  <a:spcPts val="4707"/>
                </a:lnSpc>
              </a:pPr>
              <a:r>
                <a:rPr lang="en-US" sz="2905">
                  <a:solidFill>
                    <a:srgbClr val="FFFFFF"/>
                  </a:solidFill>
                  <a:latin typeface="Poppins Light"/>
                  <a:ea typeface="Poppins Light"/>
                  <a:cs typeface="Poppins Light"/>
                  <a:sym typeface="Poppins Light"/>
                </a:rPr>
                <a:t>Add watermarking to generated images</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434221" y="3652656"/>
            <a:ext cx="7256847" cy="6135945"/>
          </a:xfrm>
          <a:custGeom>
            <a:avLst/>
            <a:gdLst/>
            <a:ahLst/>
            <a:cxnLst/>
            <a:rect l="l" t="t" r="r" b="b"/>
            <a:pathLst>
              <a:path w="7256847" h="6135945">
                <a:moveTo>
                  <a:pt x="0" y="0"/>
                </a:moveTo>
                <a:lnTo>
                  <a:pt x="7256847" y="0"/>
                </a:lnTo>
                <a:lnTo>
                  <a:pt x="7256847" y="6135945"/>
                </a:lnTo>
                <a:lnTo>
                  <a:pt x="0" y="6135945"/>
                </a:lnTo>
                <a:lnTo>
                  <a:pt x="0" y="0"/>
                </a:lnTo>
                <a:close/>
              </a:path>
            </a:pathLst>
          </a:custGeom>
          <a:blipFill>
            <a:blip r:embed="rId4"/>
            <a:stretch>
              <a:fillRect/>
            </a:stretch>
          </a:blipFill>
        </p:spPr>
      </p:sp>
      <p:sp>
        <p:nvSpPr>
          <p:cNvPr id="4" name="Freeform 4"/>
          <p:cNvSpPr/>
          <p:nvPr/>
        </p:nvSpPr>
        <p:spPr>
          <a:xfrm>
            <a:off x="14001675" y="684796"/>
            <a:ext cx="2689392" cy="2780116"/>
          </a:xfrm>
          <a:custGeom>
            <a:avLst/>
            <a:gdLst/>
            <a:ahLst/>
            <a:cxnLst/>
            <a:rect l="l" t="t" r="r" b="b"/>
            <a:pathLst>
              <a:path w="2689392" h="2780116">
                <a:moveTo>
                  <a:pt x="0" y="0"/>
                </a:moveTo>
                <a:lnTo>
                  <a:pt x="2689393" y="0"/>
                </a:lnTo>
                <a:lnTo>
                  <a:pt x="2689393" y="2780115"/>
                </a:lnTo>
                <a:lnTo>
                  <a:pt x="0" y="2780115"/>
                </a:lnTo>
                <a:lnTo>
                  <a:pt x="0" y="0"/>
                </a:lnTo>
                <a:close/>
              </a:path>
            </a:pathLst>
          </a:custGeom>
          <a:blipFill>
            <a:blip r:embed="rId5">
              <a:alphaModFix amt="92000"/>
            </a:blip>
            <a:stretch>
              <a:fillRect/>
            </a:stretch>
          </a:blipFill>
        </p:spPr>
      </p:sp>
      <p:sp>
        <p:nvSpPr>
          <p:cNvPr id="5" name="TextBox 5"/>
          <p:cNvSpPr txBox="1"/>
          <p:nvPr/>
        </p:nvSpPr>
        <p:spPr>
          <a:xfrm>
            <a:off x="1811575" y="2271976"/>
            <a:ext cx="9440506" cy="1283970"/>
          </a:xfrm>
          <a:prstGeom prst="rect">
            <a:avLst/>
          </a:prstGeom>
        </p:spPr>
        <p:txBody>
          <a:bodyPr lIns="0" tIns="0" rIns="0" bIns="0" rtlCol="0" anchor="t">
            <a:spAutoFit/>
          </a:bodyPr>
          <a:lstStyle/>
          <a:p>
            <a:pPr marL="0" lvl="0" indent="0" algn="just">
              <a:lnSpc>
                <a:spcPts val="8640"/>
              </a:lnSpc>
              <a:spcBef>
                <a:spcPct val="0"/>
              </a:spcBef>
            </a:pPr>
            <a:r>
              <a:rPr lang="en-US" sz="12000">
                <a:solidFill>
                  <a:srgbClr val="3798FF"/>
                </a:solidFill>
                <a:latin typeface="Computer Says No"/>
                <a:ea typeface="Computer Says No"/>
                <a:cs typeface="Computer Says No"/>
                <a:sym typeface="Computer Says No"/>
              </a:rPr>
              <a:t>12. CONCLUSION</a:t>
            </a:r>
          </a:p>
        </p:txBody>
      </p:sp>
      <p:sp>
        <p:nvSpPr>
          <p:cNvPr id="6" name="TextBox 6"/>
          <p:cNvSpPr txBox="1"/>
          <p:nvPr/>
        </p:nvSpPr>
        <p:spPr>
          <a:xfrm>
            <a:off x="1426294" y="3798366"/>
            <a:ext cx="7332425" cy="5929755"/>
          </a:xfrm>
          <a:prstGeom prst="rect">
            <a:avLst/>
          </a:prstGeom>
        </p:spPr>
        <p:txBody>
          <a:bodyPr lIns="0" tIns="0" rIns="0" bIns="0" rtlCol="0" anchor="t">
            <a:spAutoFit/>
          </a:bodyPr>
          <a:lstStyle/>
          <a:p>
            <a:pPr marL="788555" lvl="1" indent="-394278" algn="just">
              <a:lnSpc>
                <a:spcPts val="5916"/>
              </a:lnSpc>
              <a:buFont typeface="Arial"/>
              <a:buChar char="•"/>
            </a:pPr>
            <a:r>
              <a:rPr lang="en-US" sz="3652">
                <a:solidFill>
                  <a:srgbClr val="FFFFFF"/>
                </a:solidFill>
                <a:latin typeface="Poppins Light"/>
                <a:ea typeface="Poppins Light"/>
                <a:cs typeface="Poppins Light"/>
                <a:sym typeface="Poppins Light"/>
              </a:rPr>
              <a:t>"AI VS A" bridges the gap between the power of generative AI and the need for content authenticity. It offers practical tools for responsible AI use, serving both creators and verifiers in the digital world.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70954">
            <a:off x="10125486" y="1847141"/>
            <a:ext cx="8109492" cy="6889689"/>
          </a:xfrm>
          <a:custGeom>
            <a:avLst/>
            <a:gdLst/>
            <a:ahLst/>
            <a:cxnLst/>
            <a:rect l="l" t="t" r="r" b="b"/>
            <a:pathLst>
              <a:path w="8109492" h="6889689">
                <a:moveTo>
                  <a:pt x="0" y="0"/>
                </a:moveTo>
                <a:lnTo>
                  <a:pt x="8109492" y="0"/>
                </a:lnTo>
                <a:lnTo>
                  <a:pt x="8109492" y="6889690"/>
                </a:lnTo>
                <a:lnTo>
                  <a:pt x="0" y="6889690"/>
                </a:lnTo>
                <a:lnTo>
                  <a:pt x="0" y="0"/>
                </a:lnTo>
                <a:close/>
              </a:path>
            </a:pathLst>
          </a:custGeom>
          <a:blipFill>
            <a:blip r:embed="rId2"/>
            <a:stretch>
              <a:fillRect/>
            </a:stretch>
          </a:blipFill>
        </p:spPr>
      </p:sp>
      <p:sp>
        <p:nvSpPr>
          <p:cNvPr id="3" name="Freeform 3"/>
          <p:cNvSpPr/>
          <p:nvPr/>
        </p:nvSpPr>
        <p:spPr>
          <a:xfrm rot="-486239">
            <a:off x="9355630" y="159447"/>
            <a:ext cx="2487314" cy="3178676"/>
          </a:xfrm>
          <a:custGeom>
            <a:avLst/>
            <a:gdLst/>
            <a:ahLst/>
            <a:cxnLst/>
            <a:rect l="l" t="t" r="r" b="b"/>
            <a:pathLst>
              <a:path w="2487314" h="3178676">
                <a:moveTo>
                  <a:pt x="0" y="0"/>
                </a:moveTo>
                <a:lnTo>
                  <a:pt x="2487314" y="0"/>
                </a:lnTo>
                <a:lnTo>
                  <a:pt x="2487314" y="3178676"/>
                </a:lnTo>
                <a:lnTo>
                  <a:pt x="0" y="3178676"/>
                </a:lnTo>
                <a:lnTo>
                  <a:pt x="0" y="0"/>
                </a:lnTo>
                <a:close/>
              </a:path>
            </a:pathLst>
          </a:custGeom>
          <a:blipFill>
            <a:blip r:embed="rId3"/>
            <a:stretch>
              <a:fillRect/>
            </a:stretch>
          </a:blipFill>
        </p:spPr>
      </p:sp>
      <p:sp>
        <p:nvSpPr>
          <p:cNvPr id="4" name="TextBox 4"/>
          <p:cNvSpPr txBox="1"/>
          <p:nvPr/>
        </p:nvSpPr>
        <p:spPr>
          <a:xfrm>
            <a:off x="0" y="2658041"/>
            <a:ext cx="6125528" cy="7066009"/>
          </a:xfrm>
          <a:prstGeom prst="rect">
            <a:avLst/>
          </a:prstGeom>
        </p:spPr>
        <p:txBody>
          <a:bodyPr lIns="0" tIns="0" rIns="0" bIns="0" rtlCol="0" anchor="t">
            <a:spAutoFit/>
          </a:bodyPr>
          <a:lstStyle/>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Abstract</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Motivation &amp; Problem Significance</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Problem Definition</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Project Objectives &amp; Scope</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System Architecture</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Image Generation Module</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Image Detection Module</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System Features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UI Preview</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Challenges &amp; Solutions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Future Work</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Conclusion</a:t>
            </a:r>
          </a:p>
        </p:txBody>
      </p:sp>
      <p:sp>
        <p:nvSpPr>
          <p:cNvPr id="5" name="TextBox 5"/>
          <p:cNvSpPr txBox="1"/>
          <p:nvPr/>
        </p:nvSpPr>
        <p:spPr>
          <a:xfrm>
            <a:off x="1028700" y="542925"/>
            <a:ext cx="5353298" cy="2379345"/>
          </a:xfrm>
          <a:prstGeom prst="rect">
            <a:avLst/>
          </a:prstGeom>
        </p:spPr>
        <p:txBody>
          <a:bodyPr lIns="0" tIns="0" rIns="0" bIns="0" rtlCol="0" anchor="t">
            <a:spAutoFit/>
          </a:bodyPr>
          <a:lstStyle/>
          <a:p>
            <a:pPr marL="0" lvl="0" indent="0" algn="l">
              <a:lnSpc>
                <a:spcPts val="8640"/>
              </a:lnSpc>
              <a:spcBef>
                <a:spcPct val="0"/>
              </a:spcBef>
            </a:pPr>
            <a:r>
              <a:rPr lang="en-US" sz="12000">
                <a:solidFill>
                  <a:srgbClr val="3798FF"/>
                </a:solidFill>
                <a:latin typeface="Computer Says No"/>
                <a:ea typeface="Computer Says No"/>
                <a:cs typeface="Computer Says No"/>
                <a:sym typeface="Computer Says No"/>
              </a:rPr>
              <a:t>TABLE OF CONTENTS</a:t>
            </a:r>
          </a:p>
        </p:txBody>
      </p:sp>
      <p:sp>
        <p:nvSpPr>
          <p:cNvPr id="6" name="TextBox 6"/>
          <p:cNvSpPr txBox="1"/>
          <p:nvPr/>
        </p:nvSpPr>
        <p:spPr>
          <a:xfrm>
            <a:off x="6381998" y="2836545"/>
            <a:ext cx="1062692" cy="6523084"/>
          </a:xfrm>
          <a:prstGeom prst="rect">
            <a:avLst/>
          </a:prstGeom>
        </p:spPr>
        <p:txBody>
          <a:bodyPr lIns="0" tIns="0" rIns="0" bIns="0" rtlCol="0" anchor="t">
            <a:spAutoFit/>
          </a:bodyPr>
          <a:lstStyle/>
          <a:p>
            <a:pPr algn="r">
              <a:lnSpc>
                <a:spcPts val="4284"/>
              </a:lnSpc>
            </a:pPr>
            <a:r>
              <a:rPr lang="en-US" sz="3060">
                <a:solidFill>
                  <a:srgbClr val="FFFFFF"/>
                </a:solidFill>
                <a:latin typeface="Poppins"/>
                <a:ea typeface="Poppins"/>
                <a:cs typeface="Poppins"/>
                <a:sym typeface="Poppins"/>
              </a:rPr>
              <a:t>01</a:t>
            </a:r>
          </a:p>
          <a:p>
            <a:pPr algn="r">
              <a:lnSpc>
                <a:spcPts val="4284"/>
              </a:lnSpc>
            </a:pPr>
            <a:r>
              <a:rPr lang="en-US" sz="3060">
                <a:solidFill>
                  <a:srgbClr val="FFFFFF"/>
                </a:solidFill>
                <a:latin typeface="Poppins"/>
                <a:ea typeface="Poppins"/>
                <a:cs typeface="Poppins"/>
                <a:sym typeface="Poppins"/>
              </a:rPr>
              <a:t>02</a:t>
            </a:r>
          </a:p>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a:p>
            <a:pPr algn="r">
              <a:lnSpc>
                <a:spcPts val="4284"/>
              </a:lnSpc>
            </a:pPr>
            <a:r>
              <a:rPr lang="en-US" sz="3060">
                <a:solidFill>
                  <a:srgbClr val="FFFFFF"/>
                </a:solidFill>
                <a:latin typeface="Poppins"/>
                <a:ea typeface="Poppins"/>
                <a:cs typeface="Poppins"/>
                <a:sym typeface="Poppins"/>
              </a:rPr>
              <a:t>05</a:t>
            </a:r>
          </a:p>
          <a:p>
            <a:pPr algn="r">
              <a:lnSpc>
                <a:spcPts val="4284"/>
              </a:lnSpc>
            </a:pPr>
            <a:r>
              <a:rPr lang="en-US" sz="3060">
                <a:solidFill>
                  <a:srgbClr val="FFFFFF"/>
                </a:solidFill>
                <a:latin typeface="Poppins"/>
                <a:ea typeface="Poppins"/>
                <a:cs typeface="Poppins"/>
                <a:sym typeface="Poppins"/>
              </a:rPr>
              <a:t>06</a:t>
            </a:r>
          </a:p>
          <a:p>
            <a:pPr algn="r">
              <a:lnSpc>
                <a:spcPts val="4284"/>
              </a:lnSpc>
            </a:pPr>
            <a:r>
              <a:rPr lang="en-US" sz="3060">
                <a:solidFill>
                  <a:srgbClr val="FFFFFF"/>
                </a:solidFill>
                <a:latin typeface="Poppins"/>
                <a:ea typeface="Poppins"/>
                <a:cs typeface="Poppins"/>
                <a:sym typeface="Poppins"/>
              </a:rPr>
              <a:t>07</a:t>
            </a:r>
          </a:p>
          <a:p>
            <a:pPr algn="r">
              <a:lnSpc>
                <a:spcPts val="4284"/>
              </a:lnSpc>
            </a:pPr>
            <a:r>
              <a:rPr lang="en-US" sz="3060">
                <a:solidFill>
                  <a:srgbClr val="FFFFFF"/>
                </a:solidFill>
                <a:latin typeface="Poppins Light"/>
                <a:ea typeface="Poppins Light"/>
                <a:cs typeface="Poppins Light"/>
                <a:sym typeface="Poppins Light"/>
              </a:rPr>
              <a:t>08</a:t>
            </a:r>
          </a:p>
          <a:p>
            <a:pPr algn="r">
              <a:lnSpc>
                <a:spcPts val="4284"/>
              </a:lnSpc>
            </a:pPr>
            <a:r>
              <a:rPr lang="en-US" sz="3060">
                <a:solidFill>
                  <a:srgbClr val="FFFFFF"/>
                </a:solidFill>
                <a:latin typeface="Poppins Light"/>
                <a:ea typeface="Poppins Light"/>
                <a:cs typeface="Poppins Light"/>
                <a:sym typeface="Poppins Light"/>
              </a:rPr>
              <a:t>09</a:t>
            </a:r>
          </a:p>
          <a:p>
            <a:pPr algn="r">
              <a:lnSpc>
                <a:spcPts val="4284"/>
              </a:lnSpc>
            </a:pPr>
            <a:r>
              <a:rPr lang="en-US" sz="3060">
                <a:solidFill>
                  <a:srgbClr val="FFFFFF"/>
                </a:solidFill>
                <a:latin typeface="Poppins Light"/>
                <a:ea typeface="Poppins Light"/>
                <a:cs typeface="Poppins Light"/>
                <a:sym typeface="Poppins Light"/>
              </a:rPr>
              <a:t>10</a:t>
            </a:r>
          </a:p>
          <a:p>
            <a:pPr algn="r">
              <a:lnSpc>
                <a:spcPts val="4284"/>
              </a:lnSpc>
            </a:pPr>
            <a:r>
              <a:rPr lang="en-US" sz="3060">
                <a:solidFill>
                  <a:srgbClr val="FFFFFF"/>
                </a:solidFill>
                <a:latin typeface="Poppins Light"/>
                <a:ea typeface="Poppins Light"/>
                <a:cs typeface="Poppins Light"/>
                <a:sym typeface="Poppins Light"/>
              </a:rPr>
              <a:t>11</a:t>
            </a:r>
          </a:p>
          <a:p>
            <a:pPr algn="r">
              <a:lnSpc>
                <a:spcPts val="4284"/>
              </a:lnSpc>
            </a:pPr>
            <a:r>
              <a:rPr lang="en-US" sz="3060">
                <a:solidFill>
                  <a:srgbClr val="FFFFFF"/>
                </a:solidFill>
                <a:latin typeface="Poppins Light"/>
                <a:ea typeface="Poppins Light"/>
                <a:cs typeface="Poppins Light"/>
                <a:sym typeface="Poppins Light"/>
              </a:rPr>
              <a:t>12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521281" y="1028700"/>
            <a:ext cx="8766719" cy="7057209"/>
          </a:xfrm>
          <a:custGeom>
            <a:avLst/>
            <a:gdLst/>
            <a:ahLst/>
            <a:cxnLst/>
            <a:rect l="l" t="t" r="r" b="b"/>
            <a:pathLst>
              <a:path w="8766719" h="7057209">
                <a:moveTo>
                  <a:pt x="0" y="0"/>
                </a:moveTo>
                <a:lnTo>
                  <a:pt x="8766719" y="0"/>
                </a:lnTo>
                <a:lnTo>
                  <a:pt x="8766719" y="7057209"/>
                </a:lnTo>
                <a:lnTo>
                  <a:pt x="0" y="7057209"/>
                </a:lnTo>
                <a:lnTo>
                  <a:pt x="0" y="0"/>
                </a:lnTo>
                <a:close/>
              </a:path>
            </a:pathLst>
          </a:custGeom>
          <a:blipFill>
            <a:blip r:embed="rId4"/>
            <a:stretch>
              <a:fillRect/>
            </a:stretch>
          </a:blipFill>
        </p:spPr>
      </p:sp>
      <p:sp>
        <p:nvSpPr>
          <p:cNvPr id="4" name="Freeform 4"/>
          <p:cNvSpPr/>
          <p:nvPr/>
        </p:nvSpPr>
        <p:spPr>
          <a:xfrm>
            <a:off x="1163890" y="1028700"/>
            <a:ext cx="6939589" cy="7057209"/>
          </a:xfrm>
          <a:custGeom>
            <a:avLst/>
            <a:gdLst/>
            <a:ahLst/>
            <a:cxnLst/>
            <a:rect l="l" t="t" r="r" b="b"/>
            <a:pathLst>
              <a:path w="6939589" h="7057209">
                <a:moveTo>
                  <a:pt x="0" y="0"/>
                </a:moveTo>
                <a:lnTo>
                  <a:pt x="6939589" y="0"/>
                </a:lnTo>
                <a:lnTo>
                  <a:pt x="6939589" y="7057209"/>
                </a:lnTo>
                <a:lnTo>
                  <a:pt x="0" y="7057209"/>
                </a:lnTo>
                <a:lnTo>
                  <a:pt x="0" y="0"/>
                </a:lnTo>
                <a:close/>
              </a:path>
            </a:pathLst>
          </a:custGeom>
          <a:blipFill>
            <a:blip r:embed="rId5"/>
            <a:stretch>
              <a:fillRect/>
            </a:stretch>
          </a:blipFill>
        </p:spPr>
      </p:sp>
      <p:sp>
        <p:nvSpPr>
          <p:cNvPr id="5" name="TextBox 5"/>
          <p:cNvSpPr txBox="1"/>
          <p:nvPr/>
        </p:nvSpPr>
        <p:spPr>
          <a:xfrm>
            <a:off x="9093563" y="3445240"/>
            <a:ext cx="8867593" cy="4370292"/>
          </a:xfrm>
          <a:prstGeom prst="rect">
            <a:avLst/>
          </a:prstGeom>
        </p:spPr>
        <p:txBody>
          <a:bodyPr lIns="0" tIns="0" rIns="0" bIns="0" rtlCol="0" anchor="t">
            <a:spAutoFit/>
          </a:bodyPr>
          <a:lstStyle/>
          <a:p>
            <a:pPr marL="0" lvl="0" indent="0" algn="ctr">
              <a:lnSpc>
                <a:spcPts val="15950"/>
              </a:lnSpc>
            </a:pPr>
            <a:r>
              <a:rPr lang="en-US" sz="21555" spc="969">
                <a:solidFill>
                  <a:srgbClr val="171E29"/>
                </a:solidFill>
                <a:latin typeface="Computer Says No"/>
                <a:ea typeface="Computer Says No"/>
                <a:cs typeface="Computer Says No"/>
                <a:sym typeface="Computer Says No"/>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460532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AutoShape 3"/>
          <p:cNvSpPr/>
          <p:nvPr/>
        </p:nvSpPr>
        <p:spPr>
          <a:xfrm flipV="1">
            <a:off x="1453511" y="7451761"/>
            <a:ext cx="6232860" cy="17157"/>
          </a:xfrm>
          <a:prstGeom prst="line">
            <a:avLst/>
          </a:prstGeom>
          <a:ln w="38100" cap="flat">
            <a:solidFill>
              <a:srgbClr val="FFFFFF"/>
            </a:solidFill>
            <a:prstDash val="solid"/>
            <a:headEnd type="none" w="sm" len="sm"/>
            <a:tailEnd type="none" w="sm" len="sm"/>
          </a:ln>
        </p:spPr>
      </p:sp>
      <p:sp>
        <p:nvSpPr>
          <p:cNvPr id="4" name="Freeform 4"/>
          <p:cNvSpPr/>
          <p:nvPr/>
        </p:nvSpPr>
        <p:spPr>
          <a:xfrm rot="342658">
            <a:off x="10031137" y="1454264"/>
            <a:ext cx="8929517" cy="7545442"/>
          </a:xfrm>
          <a:custGeom>
            <a:avLst/>
            <a:gdLst/>
            <a:ahLst/>
            <a:cxnLst/>
            <a:rect l="l" t="t" r="r" b="b"/>
            <a:pathLst>
              <a:path w="8929517" h="7545442">
                <a:moveTo>
                  <a:pt x="0" y="0"/>
                </a:moveTo>
                <a:lnTo>
                  <a:pt x="8929517" y="0"/>
                </a:lnTo>
                <a:lnTo>
                  <a:pt x="8929517" y="7545441"/>
                </a:lnTo>
                <a:lnTo>
                  <a:pt x="0" y="7545441"/>
                </a:lnTo>
                <a:lnTo>
                  <a:pt x="0" y="0"/>
                </a:lnTo>
                <a:close/>
              </a:path>
            </a:pathLst>
          </a:custGeom>
          <a:blipFill>
            <a:blip r:embed="rId4"/>
            <a:stretch>
              <a:fillRect/>
            </a:stretch>
          </a:blipFill>
        </p:spPr>
      </p:sp>
      <p:sp>
        <p:nvSpPr>
          <p:cNvPr id="5" name="Freeform 5"/>
          <p:cNvSpPr/>
          <p:nvPr/>
        </p:nvSpPr>
        <p:spPr>
          <a:xfrm rot="277150">
            <a:off x="8229850" y="1749820"/>
            <a:ext cx="2896046" cy="1985099"/>
          </a:xfrm>
          <a:custGeom>
            <a:avLst/>
            <a:gdLst/>
            <a:ahLst/>
            <a:cxnLst/>
            <a:rect l="l" t="t" r="r" b="b"/>
            <a:pathLst>
              <a:path w="2896046" h="1985099">
                <a:moveTo>
                  <a:pt x="0" y="0"/>
                </a:moveTo>
                <a:lnTo>
                  <a:pt x="2896047" y="0"/>
                </a:lnTo>
                <a:lnTo>
                  <a:pt x="2896047" y="1985099"/>
                </a:lnTo>
                <a:lnTo>
                  <a:pt x="0" y="1985099"/>
                </a:lnTo>
                <a:lnTo>
                  <a:pt x="0" y="0"/>
                </a:lnTo>
                <a:close/>
              </a:path>
            </a:pathLst>
          </a:custGeom>
          <a:blipFill>
            <a:blip r:embed="rId5"/>
            <a:stretch>
              <a:fillRect r="-254133" b="-457779"/>
            </a:stretch>
          </a:blipFill>
        </p:spPr>
      </p:sp>
      <p:sp>
        <p:nvSpPr>
          <p:cNvPr id="6" name="TextBox 6"/>
          <p:cNvSpPr txBox="1"/>
          <p:nvPr/>
        </p:nvSpPr>
        <p:spPr>
          <a:xfrm>
            <a:off x="0" y="3358551"/>
            <a:ext cx="11201126" cy="5224885"/>
          </a:xfrm>
          <a:prstGeom prst="rect">
            <a:avLst/>
          </a:prstGeom>
        </p:spPr>
        <p:txBody>
          <a:bodyPr lIns="0" tIns="0" rIns="0" bIns="0" rtlCol="0" anchor="t">
            <a:spAutoFit/>
          </a:bodyPr>
          <a:lstStyle/>
          <a:p>
            <a:pPr marL="729669" lvl="1" indent="-364835" algn="l">
              <a:lnSpc>
                <a:spcPts val="4731"/>
              </a:lnSpc>
              <a:buFont typeface="Arial"/>
              <a:buChar char="•"/>
            </a:pPr>
            <a:r>
              <a:rPr lang="en-US" sz="3379">
                <a:solidFill>
                  <a:srgbClr val="FFFFFF"/>
                </a:solidFill>
                <a:latin typeface="Poppins Light"/>
                <a:ea typeface="Poppins Light"/>
                <a:cs typeface="Poppins Light"/>
                <a:sym typeface="Poppins Light"/>
              </a:rPr>
              <a:t>"AI VS AI" is a web-based system that provides two core services:</a:t>
            </a:r>
          </a:p>
          <a:p>
            <a:pPr marL="729669" lvl="1" indent="-364835" algn="l">
              <a:lnSpc>
                <a:spcPts val="4731"/>
              </a:lnSpc>
              <a:buFont typeface="Arial"/>
              <a:buChar char="•"/>
            </a:pPr>
            <a:r>
              <a:rPr lang="en-US" sz="3379">
                <a:solidFill>
                  <a:srgbClr val="FFFFFF"/>
                </a:solidFill>
                <a:latin typeface="Poppins Light"/>
                <a:ea typeface="Poppins Light"/>
                <a:cs typeface="Poppins Light"/>
                <a:sym typeface="Poppins Light"/>
              </a:rPr>
              <a:t>AI-generated human face creation based on textual descriptions.</a:t>
            </a:r>
          </a:p>
          <a:p>
            <a:pPr marL="729669" lvl="1" indent="-364835" algn="l">
              <a:lnSpc>
                <a:spcPts val="4731"/>
              </a:lnSpc>
              <a:buFont typeface="Arial"/>
              <a:buChar char="•"/>
            </a:pPr>
            <a:r>
              <a:rPr lang="en-US" sz="3379">
                <a:solidFill>
                  <a:srgbClr val="FFFFFF"/>
                </a:solidFill>
                <a:latin typeface="Poppins Light"/>
                <a:ea typeface="Poppins Light"/>
                <a:cs typeface="Poppins Light"/>
                <a:sym typeface="Poppins Light"/>
              </a:rPr>
              <a:t>Detection of whether a given image was created using AI or not.</a:t>
            </a:r>
          </a:p>
          <a:p>
            <a:pPr algn="l">
              <a:lnSpc>
                <a:spcPts val="4731"/>
              </a:lnSpc>
            </a:pPr>
            <a:endParaRPr lang="en-US" sz="3379">
              <a:solidFill>
                <a:srgbClr val="FFFFFF"/>
              </a:solidFill>
              <a:latin typeface="Poppins Light"/>
              <a:ea typeface="Poppins Light"/>
              <a:cs typeface="Poppins Light"/>
              <a:sym typeface="Poppins Light"/>
            </a:endParaRPr>
          </a:p>
          <a:p>
            <a:pPr algn="l">
              <a:lnSpc>
                <a:spcPts val="8253"/>
              </a:lnSpc>
            </a:pPr>
            <a:endParaRPr lang="en-US" sz="3379">
              <a:solidFill>
                <a:srgbClr val="FFFFFF"/>
              </a:solidFill>
              <a:latin typeface="Poppins Light"/>
              <a:ea typeface="Poppins Light"/>
              <a:cs typeface="Poppins Light"/>
              <a:sym typeface="Poppins Light"/>
            </a:endParaRPr>
          </a:p>
        </p:txBody>
      </p:sp>
      <p:sp>
        <p:nvSpPr>
          <p:cNvPr id="7" name="TextBox 7"/>
          <p:cNvSpPr txBox="1"/>
          <p:nvPr/>
        </p:nvSpPr>
        <p:spPr>
          <a:xfrm>
            <a:off x="383139" y="2179356"/>
            <a:ext cx="6522771" cy="1283970"/>
          </a:xfrm>
          <a:prstGeom prst="rect">
            <a:avLst/>
          </a:prstGeom>
        </p:spPr>
        <p:txBody>
          <a:bodyPr lIns="0" tIns="0" rIns="0" bIns="0" rtlCol="0" anchor="t">
            <a:spAutoFit/>
          </a:bodyPr>
          <a:lstStyle/>
          <a:p>
            <a:pPr marL="0" lvl="0" indent="0" algn="l">
              <a:lnSpc>
                <a:spcPts val="8640"/>
              </a:lnSpc>
              <a:spcBef>
                <a:spcPct val="0"/>
              </a:spcBef>
            </a:pPr>
            <a:r>
              <a:rPr lang="en-US" sz="12000">
                <a:solidFill>
                  <a:srgbClr val="3798FF"/>
                </a:solidFill>
                <a:latin typeface="Computer Says No"/>
                <a:ea typeface="Computer Says No"/>
                <a:cs typeface="Computer Says No"/>
                <a:sym typeface="Computer Says No"/>
              </a:rPr>
              <a:t>1-ABSTRACT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rot="295231">
            <a:off x="6631465" y="2848015"/>
            <a:ext cx="4776319" cy="6001414"/>
          </a:xfrm>
          <a:custGeom>
            <a:avLst/>
            <a:gdLst/>
            <a:ahLst/>
            <a:cxnLst/>
            <a:rect l="l" t="t" r="r" b="b"/>
            <a:pathLst>
              <a:path w="4776319" h="6001414">
                <a:moveTo>
                  <a:pt x="0" y="0"/>
                </a:moveTo>
                <a:lnTo>
                  <a:pt x="4776319" y="0"/>
                </a:lnTo>
                <a:lnTo>
                  <a:pt x="4776319" y="6001415"/>
                </a:lnTo>
                <a:lnTo>
                  <a:pt x="0" y="6001415"/>
                </a:lnTo>
                <a:lnTo>
                  <a:pt x="0" y="0"/>
                </a:lnTo>
                <a:close/>
              </a:path>
            </a:pathLst>
          </a:custGeom>
          <a:blipFill>
            <a:blip r:embed="rId4"/>
            <a:stretch>
              <a:fillRect/>
            </a:stretch>
          </a:blipFill>
        </p:spPr>
      </p:sp>
      <p:sp>
        <p:nvSpPr>
          <p:cNvPr id="4" name="TextBox 4"/>
          <p:cNvSpPr txBox="1"/>
          <p:nvPr/>
        </p:nvSpPr>
        <p:spPr>
          <a:xfrm>
            <a:off x="269697" y="2781310"/>
            <a:ext cx="5874968" cy="7502251"/>
          </a:xfrm>
          <a:prstGeom prst="rect">
            <a:avLst/>
          </a:prstGeom>
        </p:spPr>
        <p:txBody>
          <a:bodyPr lIns="0" tIns="0" rIns="0" bIns="0" rtlCol="0" anchor="t">
            <a:spAutoFit/>
          </a:bodyPr>
          <a:lstStyle/>
          <a:p>
            <a:pPr marL="729513" lvl="1" indent="-364756" algn="l">
              <a:lnSpc>
                <a:spcPts val="5473"/>
              </a:lnSpc>
              <a:buFont typeface="Arial"/>
              <a:buChar char="•"/>
            </a:pPr>
            <a:r>
              <a:rPr lang="en-US" sz="3378">
                <a:solidFill>
                  <a:srgbClr val="FFFFFF"/>
                </a:solidFill>
                <a:latin typeface="Poppins Light"/>
                <a:ea typeface="Poppins Light"/>
                <a:cs typeface="Poppins Light"/>
                <a:sym typeface="Poppins Light"/>
              </a:rPr>
              <a:t>The rapid advancement of generative AI has blurred the line between real and fake images, creating serious risks in areas like journalism, digital identity, and public trust in media. </a:t>
            </a:r>
          </a:p>
          <a:p>
            <a:pPr algn="l">
              <a:lnSpc>
                <a:spcPts val="5149"/>
              </a:lnSpc>
            </a:pPr>
            <a:endParaRPr lang="en-US" sz="3378">
              <a:solidFill>
                <a:srgbClr val="FFFFFF"/>
              </a:solidFill>
              <a:latin typeface="Poppins Light"/>
              <a:ea typeface="Poppins Light"/>
              <a:cs typeface="Poppins Light"/>
              <a:sym typeface="Poppins Light"/>
            </a:endParaRPr>
          </a:p>
        </p:txBody>
      </p:sp>
      <p:sp>
        <p:nvSpPr>
          <p:cNvPr id="5" name="TextBox 5"/>
          <p:cNvSpPr txBox="1"/>
          <p:nvPr/>
        </p:nvSpPr>
        <p:spPr>
          <a:xfrm>
            <a:off x="507342" y="653952"/>
            <a:ext cx="8512282" cy="2000280"/>
          </a:xfrm>
          <a:prstGeom prst="rect">
            <a:avLst/>
          </a:prstGeom>
        </p:spPr>
        <p:txBody>
          <a:bodyPr lIns="0" tIns="0" rIns="0" bIns="0" rtlCol="0" anchor="t">
            <a:spAutoFit/>
          </a:bodyPr>
          <a:lstStyle/>
          <a:p>
            <a:pPr marL="0" lvl="0" indent="0" algn="l">
              <a:lnSpc>
                <a:spcPts val="7200"/>
              </a:lnSpc>
              <a:spcBef>
                <a:spcPct val="0"/>
              </a:spcBef>
            </a:pPr>
            <a:r>
              <a:rPr lang="en-US" sz="10000">
                <a:solidFill>
                  <a:srgbClr val="3798FF"/>
                </a:solidFill>
                <a:latin typeface="Computer Says No"/>
                <a:ea typeface="Computer Says No"/>
                <a:cs typeface="Computer Says No"/>
                <a:sym typeface="Computer Says No"/>
              </a:rPr>
              <a:t>2- MOTIVATION &amp; PROBLEM SIGNIFICANCE</a:t>
            </a:r>
          </a:p>
        </p:txBody>
      </p:sp>
      <p:sp>
        <p:nvSpPr>
          <p:cNvPr id="6" name="TextBox 6"/>
          <p:cNvSpPr txBox="1"/>
          <p:nvPr/>
        </p:nvSpPr>
        <p:spPr>
          <a:xfrm>
            <a:off x="11894490" y="2781310"/>
            <a:ext cx="5874968" cy="8005934"/>
          </a:xfrm>
          <a:prstGeom prst="rect">
            <a:avLst/>
          </a:prstGeom>
        </p:spPr>
        <p:txBody>
          <a:bodyPr lIns="0" tIns="0" rIns="0" bIns="0" rtlCol="0" anchor="t">
            <a:spAutoFit/>
          </a:bodyPr>
          <a:lstStyle/>
          <a:p>
            <a:pPr marL="772692" lvl="1" indent="-386346" algn="l">
              <a:lnSpc>
                <a:spcPts val="5797"/>
              </a:lnSpc>
              <a:buFont typeface="Arial"/>
              <a:buChar char="•"/>
            </a:pPr>
            <a:r>
              <a:rPr lang="en-US" sz="3578">
                <a:solidFill>
                  <a:srgbClr val="FFFFFF"/>
                </a:solidFill>
                <a:latin typeface="Poppins Light"/>
                <a:ea typeface="Poppins Light"/>
                <a:cs typeface="Poppins Light"/>
                <a:sym typeface="Poppins Light"/>
              </a:rPr>
              <a:t>Our Solution: Our system addresses this issue by enabling users to both detect AI-generated images and generate AI images responsibly, promoting transparency and ethical use of AI</a:t>
            </a:r>
          </a:p>
          <a:p>
            <a:pPr algn="l">
              <a:lnSpc>
                <a:spcPts val="5473"/>
              </a:lnSpc>
            </a:pPr>
            <a:endParaRPr lang="en-US" sz="3578">
              <a:solidFill>
                <a:srgbClr val="FFFFFF"/>
              </a:solidFill>
              <a:latin typeface="Poppins Light"/>
              <a:ea typeface="Poppins Light"/>
              <a:cs typeface="Poppins Light"/>
              <a:sym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05440" y="2654233"/>
            <a:ext cx="10436421" cy="7435950"/>
          </a:xfrm>
          <a:custGeom>
            <a:avLst/>
            <a:gdLst/>
            <a:ahLst/>
            <a:cxnLst/>
            <a:rect l="l" t="t" r="r" b="b"/>
            <a:pathLst>
              <a:path w="10436421" h="7435950">
                <a:moveTo>
                  <a:pt x="0" y="0"/>
                </a:moveTo>
                <a:lnTo>
                  <a:pt x="10436421" y="0"/>
                </a:lnTo>
                <a:lnTo>
                  <a:pt x="10436421" y="7435950"/>
                </a:lnTo>
                <a:lnTo>
                  <a:pt x="0" y="7435950"/>
                </a:lnTo>
                <a:lnTo>
                  <a:pt x="0" y="0"/>
                </a:lnTo>
                <a:close/>
              </a:path>
            </a:pathLst>
          </a:custGeom>
          <a:blipFill>
            <a:blip r:embed="rId4"/>
            <a:stretch>
              <a:fillRect/>
            </a:stretch>
          </a:blipFill>
        </p:spPr>
      </p:sp>
      <p:sp>
        <p:nvSpPr>
          <p:cNvPr id="4" name="TextBox 4"/>
          <p:cNvSpPr txBox="1"/>
          <p:nvPr/>
        </p:nvSpPr>
        <p:spPr>
          <a:xfrm>
            <a:off x="507342" y="653952"/>
            <a:ext cx="17373743" cy="2000280"/>
          </a:xfrm>
          <a:prstGeom prst="rect">
            <a:avLst/>
          </a:prstGeom>
        </p:spPr>
        <p:txBody>
          <a:bodyPr lIns="0" tIns="0" rIns="0" bIns="0" rtlCol="0" anchor="t">
            <a:spAutoFit/>
          </a:bodyPr>
          <a:lstStyle/>
          <a:p>
            <a:pPr marL="0" lvl="0" indent="0" algn="l">
              <a:lnSpc>
                <a:spcPts val="7200"/>
              </a:lnSpc>
              <a:spcBef>
                <a:spcPct val="0"/>
              </a:spcBef>
            </a:pPr>
            <a:r>
              <a:rPr lang="en-US" sz="10000">
                <a:solidFill>
                  <a:srgbClr val="3798FF"/>
                </a:solidFill>
                <a:latin typeface="Computer Says No"/>
                <a:ea typeface="Computer Says No"/>
                <a:cs typeface="Computer Says No"/>
                <a:sym typeface="Computer Says No"/>
              </a:rPr>
              <a:t>RISING GLOBAL WORRIES ABOUT DISTINGUISHING REAL FROM FAKE CONTENT ON THE INTERNET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5791380" y="7790380"/>
            <a:ext cx="2496620" cy="2496620"/>
          </a:xfrm>
          <a:custGeom>
            <a:avLst/>
            <a:gdLst/>
            <a:ahLst/>
            <a:cxnLst/>
            <a:rect l="l" t="t" r="r" b="b"/>
            <a:pathLst>
              <a:path w="2496620" h="2496620">
                <a:moveTo>
                  <a:pt x="0" y="0"/>
                </a:moveTo>
                <a:lnTo>
                  <a:pt x="2496620" y="0"/>
                </a:lnTo>
                <a:lnTo>
                  <a:pt x="2496620" y="2496620"/>
                </a:lnTo>
                <a:lnTo>
                  <a:pt x="0" y="24966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07342" y="653952"/>
            <a:ext cx="17373743" cy="1085880"/>
          </a:xfrm>
          <a:prstGeom prst="rect">
            <a:avLst/>
          </a:prstGeom>
        </p:spPr>
        <p:txBody>
          <a:bodyPr lIns="0" tIns="0" rIns="0" bIns="0" rtlCol="0" anchor="t">
            <a:spAutoFit/>
          </a:bodyPr>
          <a:lstStyle/>
          <a:p>
            <a:pPr marL="0" lvl="0" indent="0" algn="l">
              <a:lnSpc>
                <a:spcPts val="7200"/>
              </a:lnSpc>
              <a:spcBef>
                <a:spcPct val="0"/>
              </a:spcBef>
            </a:pPr>
            <a:r>
              <a:rPr lang="en-US" sz="10000">
                <a:solidFill>
                  <a:srgbClr val="3798FF"/>
                </a:solidFill>
                <a:latin typeface="Computer Says No"/>
                <a:ea typeface="Computer Says No"/>
                <a:cs typeface="Computer Says No"/>
                <a:sym typeface="Computer Says No"/>
              </a:rPr>
              <a:t>ETHICAL CONSIDERATIONS</a:t>
            </a:r>
          </a:p>
        </p:txBody>
      </p:sp>
      <p:sp>
        <p:nvSpPr>
          <p:cNvPr id="5" name="TextBox 5"/>
          <p:cNvSpPr txBox="1"/>
          <p:nvPr/>
        </p:nvSpPr>
        <p:spPr>
          <a:xfrm>
            <a:off x="0" y="1958696"/>
            <a:ext cx="18288000" cy="2127250"/>
          </a:xfrm>
          <a:prstGeom prst="rect">
            <a:avLst/>
          </a:prstGeom>
        </p:spPr>
        <p:txBody>
          <a:bodyPr lIns="0" tIns="0" rIns="0" bIns="0" rtlCol="0" anchor="t">
            <a:spAutoFit/>
          </a:bodyPr>
          <a:lstStyle/>
          <a:p>
            <a:pPr marL="863599" lvl="1" indent="-431800" algn="l">
              <a:lnSpc>
                <a:spcPts val="5599"/>
              </a:lnSpc>
              <a:buFont typeface="Arial"/>
              <a:buChar char="•"/>
            </a:pPr>
            <a:r>
              <a:rPr lang="en-US" sz="3999" b="1">
                <a:solidFill>
                  <a:srgbClr val="F4F4F4"/>
                </a:solidFill>
                <a:latin typeface="Poppins Bold"/>
                <a:ea typeface="Poppins Bold"/>
                <a:cs typeface="Poppins Bold"/>
                <a:sym typeface="Poppins Bold"/>
              </a:rPr>
              <a:t>WITH THE RISE OF GENERATIVE AI, THERE IS A GROWING RISK OF MISUSE — ESPECIALLY IN CREATING DEEPFAKES THAT CAN SPREAD MISINFORMATION, HARM REPUTATIONS, OR VIOLATE PRIVACY.</a:t>
            </a:r>
          </a:p>
        </p:txBody>
      </p:sp>
      <p:sp>
        <p:nvSpPr>
          <p:cNvPr id="6" name="TextBox 6"/>
          <p:cNvSpPr txBox="1"/>
          <p:nvPr/>
        </p:nvSpPr>
        <p:spPr>
          <a:xfrm>
            <a:off x="50213" y="4375150"/>
            <a:ext cx="18288000" cy="142240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F4F4F4"/>
                </a:solidFill>
                <a:latin typeface="Poppins"/>
                <a:ea typeface="Poppins"/>
                <a:cs typeface="Poppins"/>
                <a:sym typeface="Poppins"/>
              </a:rPr>
              <a:t>OUR SYSTEM ACKNOWLEDGES THESE RISKS AND PROMOTES THE RESPONSIBLE USE OF AI BY:</a:t>
            </a:r>
          </a:p>
        </p:txBody>
      </p:sp>
      <p:sp>
        <p:nvSpPr>
          <p:cNvPr id="7" name="TextBox 7"/>
          <p:cNvSpPr txBox="1"/>
          <p:nvPr/>
        </p:nvSpPr>
        <p:spPr>
          <a:xfrm>
            <a:off x="0" y="6119608"/>
            <a:ext cx="18288000" cy="2832100"/>
          </a:xfrm>
          <a:prstGeom prst="rect">
            <a:avLst/>
          </a:prstGeom>
        </p:spPr>
        <p:txBody>
          <a:bodyPr lIns="0" tIns="0" rIns="0" bIns="0" rtlCol="0" anchor="t">
            <a:spAutoFit/>
          </a:bodyPr>
          <a:lstStyle/>
          <a:p>
            <a:pPr marL="863599" lvl="1" indent="-431800" algn="l">
              <a:lnSpc>
                <a:spcPts val="5599"/>
              </a:lnSpc>
              <a:buAutoNum type="arabicPeriod"/>
            </a:pPr>
            <a:r>
              <a:rPr lang="en-US" sz="3999">
                <a:solidFill>
                  <a:srgbClr val="F4F4F4"/>
                </a:solidFill>
                <a:latin typeface="Poppins"/>
                <a:ea typeface="Poppins"/>
                <a:cs typeface="Poppins"/>
                <a:sym typeface="Poppins"/>
              </a:rPr>
              <a:t>PROVIDING TOOLS TO DETECT AI-GENERATED IMAGES, HELPING USERS VERIFY CONTENT AUTHENTICITY.</a:t>
            </a:r>
          </a:p>
          <a:p>
            <a:pPr marL="863599" lvl="1" indent="-431800" algn="l">
              <a:lnSpc>
                <a:spcPts val="5599"/>
              </a:lnSpc>
              <a:buAutoNum type="arabicPeriod"/>
            </a:pPr>
            <a:r>
              <a:rPr lang="en-US" sz="3999">
                <a:solidFill>
                  <a:srgbClr val="F4F4F4"/>
                </a:solidFill>
                <a:latin typeface="Poppins"/>
                <a:ea typeface="Poppins"/>
                <a:cs typeface="Poppins"/>
                <a:sym typeface="Poppins"/>
              </a:rPr>
              <a:t>ENSURING TRANSPARENCY IN HOW IMAGES ARE GENERATED AND CLASSIFIED.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2910092"/>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rot="295231">
            <a:off x="13263100" y="1222483"/>
            <a:ext cx="4776319" cy="6001414"/>
          </a:xfrm>
          <a:custGeom>
            <a:avLst/>
            <a:gdLst/>
            <a:ahLst/>
            <a:cxnLst/>
            <a:rect l="l" t="t" r="r" b="b"/>
            <a:pathLst>
              <a:path w="4776319" h="6001414">
                <a:moveTo>
                  <a:pt x="0" y="0"/>
                </a:moveTo>
                <a:lnTo>
                  <a:pt x="4776319" y="0"/>
                </a:lnTo>
                <a:lnTo>
                  <a:pt x="4776319" y="6001414"/>
                </a:lnTo>
                <a:lnTo>
                  <a:pt x="0" y="6001414"/>
                </a:lnTo>
                <a:lnTo>
                  <a:pt x="0" y="0"/>
                </a:lnTo>
                <a:close/>
              </a:path>
            </a:pathLst>
          </a:custGeom>
          <a:blipFill>
            <a:blip r:embed="rId4"/>
            <a:stretch>
              <a:fillRect/>
            </a:stretch>
          </a:blipFill>
        </p:spPr>
      </p:sp>
      <p:sp>
        <p:nvSpPr>
          <p:cNvPr id="4" name="TextBox 4"/>
          <p:cNvSpPr txBox="1"/>
          <p:nvPr/>
        </p:nvSpPr>
        <p:spPr>
          <a:xfrm>
            <a:off x="507342" y="2338623"/>
            <a:ext cx="13170379" cy="4486304"/>
          </a:xfrm>
          <a:prstGeom prst="rect">
            <a:avLst/>
          </a:prstGeom>
        </p:spPr>
        <p:txBody>
          <a:bodyPr lIns="0" tIns="0" rIns="0" bIns="0" rtlCol="0" anchor="t">
            <a:spAutoFit/>
          </a:bodyPr>
          <a:lstStyle/>
          <a:p>
            <a:pPr algn="l">
              <a:lnSpc>
                <a:spcPts val="6002"/>
              </a:lnSpc>
            </a:pPr>
            <a:r>
              <a:rPr lang="en-US" sz="3705">
                <a:solidFill>
                  <a:srgbClr val="FFFFFF"/>
                </a:solidFill>
                <a:latin typeface="Poppins Light"/>
                <a:ea typeface="Poppins Light"/>
                <a:cs typeface="Poppins Light"/>
                <a:sym typeface="Poppins Light"/>
              </a:rPr>
              <a:t>There is a growing inability to distinguish AI-generated images from real ones, especially human faces. This increases misinformation and erodes trust in digital content. We aim to offer a reliable solution to detect and generate AI images with clarity.</a:t>
            </a:r>
          </a:p>
          <a:p>
            <a:pPr algn="l">
              <a:lnSpc>
                <a:spcPts val="5636"/>
              </a:lnSpc>
            </a:pPr>
            <a:endParaRPr lang="en-US" sz="3705">
              <a:solidFill>
                <a:srgbClr val="FFFFFF"/>
              </a:solidFill>
              <a:latin typeface="Poppins Light"/>
              <a:ea typeface="Poppins Light"/>
              <a:cs typeface="Poppins Light"/>
              <a:sym typeface="Poppins Light"/>
            </a:endParaRPr>
          </a:p>
        </p:txBody>
      </p:sp>
      <p:sp>
        <p:nvSpPr>
          <p:cNvPr id="5" name="TextBox 5"/>
          <p:cNvSpPr txBox="1"/>
          <p:nvPr/>
        </p:nvSpPr>
        <p:spPr>
          <a:xfrm>
            <a:off x="507342" y="653952"/>
            <a:ext cx="8512282" cy="1085880"/>
          </a:xfrm>
          <a:prstGeom prst="rect">
            <a:avLst/>
          </a:prstGeom>
        </p:spPr>
        <p:txBody>
          <a:bodyPr lIns="0" tIns="0" rIns="0" bIns="0" rtlCol="0" anchor="t">
            <a:spAutoFit/>
          </a:bodyPr>
          <a:lstStyle/>
          <a:p>
            <a:pPr marL="0" lvl="0" indent="0" algn="l">
              <a:lnSpc>
                <a:spcPts val="7200"/>
              </a:lnSpc>
              <a:spcBef>
                <a:spcPct val="0"/>
              </a:spcBef>
            </a:pPr>
            <a:r>
              <a:rPr lang="en-US" sz="10000">
                <a:solidFill>
                  <a:srgbClr val="3798FF"/>
                </a:solidFill>
                <a:latin typeface="Computer Says No"/>
                <a:ea typeface="Computer Says No"/>
                <a:cs typeface="Computer Says No"/>
                <a:sym typeface="Computer Says No"/>
              </a:rPr>
              <a:t>3- PROBLEM DEFINITION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3410957"/>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3" name="Freeform 3"/>
          <p:cNvSpPr/>
          <p:nvPr/>
        </p:nvSpPr>
        <p:spPr>
          <a:xfrm rot="915890">
            <a:off x="12661000" y="2398279"/>
            <a:ext cx="5250705" cy="5490442"/>
          </a:xfrm>
          <a:custGeom>
            <a:avLst/>
            <a:gdLst/>
            <a:ahLst/>
            <a:cxnLst/>
            <a:rect l="l" t="t" r="r" b="b"/>
            <a:pathLst>
              <a:path w="5250705" h="5490442">
                <a:moveTo>
                  <a:pt x="0" y="0"/>
                </a:moveTo>
                <a:lnTo>
                  <a:pt x="5250704" y="0"/>
                </a:lnTo>
                <a:lnTo>
                  <a:pt x="5250704" y="5490442"/>
                </a:lnTo>
                <a:lnTo>
                  <a:pt x="0" y="5490442"/>
                </a:lnTo>
                <a:lnTo>
                  <a:pt x="0" y="0"/>
                </a:lnTo>
                <a:close/>
              </a:path>
            </a:pathLst>
          </a:custGeom>
          <a:blipFill>
            <a:blip r:embed="rId4"/>
            <a:stretch>
              <a:fillRect/>
            </a:stretch>
          </a:blipFill>
        </p:spPr>
      </p:sp>
      <p:sp>
        <p:nvSpPr>
          <p:cNvPr id="4" name="Freeform 4"/>
          <p:cNvSpPr/>
          <p:nvPr/>
        </p:nvSpPr>
        <p:spPr>
          <a:xfrm rot="-1894391">
            <a:off x="11624213" y="7318569"/>
            <a:ext cx="1907686" cy="2070759"/>
          </a:xfrm>
          <a:custGeom>
            <a:avLst/>
            <a:gdLst/>
            <a:ahLst/>
            <a:cxnLst/>
            <a:rect l="l" t="t" r="r" b="b"/>
            <a:pathLst>
              <a:path w="1907686" h="2070759">
                <a:moveTo>
                  <a:pt x="0" y="0"/>
                </a:moveTo>
                <a:lnTo>
                  <a:pt x="1907687" y="0"/>
                </a:lnTo>
                <a:lnTo>
                  <a:pt x="1907687" y="2070759"/>
                </a:lnTo>
                <a:lnTo>
                  <a:pt x="0" y="2070759"/>
                </a:lnTo>
                <a:lnTo>
                  <a:pt x="0" y="0"/>
                </a:lnTo>
                <a:close/>
              </a:path>
            </a:pathLst>
          </a:custGeom>
          <a:blipFill>
            <a:blip r:embed="rId5"/>
            <a:stretch>
              <a:fillRect/>
            </a:stretch>
          </a:blipFill>
        </p:spPr>
      </p:sp>
      <p:sp>
        <p:nvSpPr>
          <p:cNvPr id="5" name="TextBox 5"/>
          <p:cNvSpPr txBox="1"/>
          <p:nvPr/>
        </p:nvSpPr>
        <p:spPr>
          <a:xfrm>
            <a:off x="601466" y="428625"/>
            <a:ext cx="10621831" cy="2223455"/>
          </a:xfrm>
          <a:prstGeom prst="rect">
            <a:avLst/>
          </a:prstGeom>
        </p:spPr>
        <p:txBody>
          <a:bodyPr lIns="0" tIns="0" rIns="0" bIns="0" rtlCol="0" anchor="t">
            <a:spAutoFit/>
          </a:bodyPr>
          <a:lstStyle/>
          <a:p>
            <a:pPr marL="0" lvl="0" indent="0" algn="l">
              <a:lnSpc>
                <a:spcPts val="8061"/>
              </a:lnSpc>
              <a:spcBef>
                <a:spcPct val="0"/>
              </a:spcBef>
            </a:pPr>
            <a:r>
              <a:rPr lang="en-US" sz="11196">
                <a:solidFill>
                  <a:srgbClr val="3798FF"/>
                </a:solidFill>
                <a:latin typeface="Computer Says No"/>
                <a:ea typeface="Computer Says No"/>
                <a:cs typeface="Computer Says No"/>
                <a:sym typeface="Computer Says No"/>
              </a:rPr>
              <a:t>4- PROJECT OBJECTIVES &amp; SCOPE</a:t>
            </a:r>
          </a:p>
        </p:txBody>
      </p:sp>
      <p:grpSp>
        <p:nvGrpSpPr>
          <p:cNvPr id="6" name="Group 6"/>
          <p:cNvGrpSpPr/>
          <p:nvPr/>
        </p:nvGrpSpPr>
        <p:grpSpPr>
          <a:xfrm>
            <a:off x="601466" y="2408264"/>
            <a:ext cx="2936664" cy="4012633"/>
            <a:chOff x="0" y="0"/>
            <a:chExt cx="3915551" cy="5350177"/>
          </a:xfrm>
        </p:grpSpPr>
        <p:sp>
          <p:nvSpPr>
            <p:cNvPr id="7" name="Freeform 7"/>
            <p:cNvSpPr/>
            <p:nvPr/>
          </p:nvSpPr>
          <p:spPr>
            <a:xfrm>
              <a:off x="-704088" y="0"/>
              <a:ext cx="5350177" cy="5061837"/>
            </a:xfrm>
            <a:custGeom>
              <a:avLst/>
              <a:gdLst/>
              <a:ahLst/>
              <a:cxnLst/>
              <a:rect l="l" t="t" r="r" b="b"/>
              <a:pathLst>
                <a:path w="5350177" h="5061837">
                  <a:moveTo>
                    <a:pt x="0" y="0"/>
                  </a:moveTo>
                  <a:lnTo>
                    <a:pt x="5350178" y="0"/>
                  </a:lnTo>
                  <a:lnTo>
                    <a:pt x="5350178" y="5061837"/>
                  </a:lnTo>
                  <a:lnTo>
                    <a:pt x="0" y="5061837"/>
                  </a:lnTo>
                  <a:lnTo>
                    <a:pt x="0" y="0"/>
                  </a:lnTo>
                  <a:close/>
                </a:path>
              </a:pathLst>
            </a:custGeom>
            <a:blipFill>
              <a:blip r:embed="rId6">
                <a:extLst>
                  <a:ext uri="{96DAC541-7B7A-43D3-8B79-37D633B846F1}">
                    <asvg:svgBlip xmlns:asvg="http://schemas.microsoft.com/office/drawing/2016/SVG/main" r:embed="rId7"/>
                  </a:ext>
                </a:extLst>
              </a:blip>
              <a:stretch>
                <a:fillRect b="-5696"/>
              </a:stretch>
            </a:blipFill>
          </p:spPr>
        </p:sp>
        <p:sp>
          <p:nvSpPr>
            <p:cNvPr id="8" name="TextBox 8"/>
            <p:cNvSpPr txBox="1"/>
            <p:nvPr/>
          </p:nvSpPr>
          <p:spPr>
            <a:xfrm>
              <a:off x="229055" y="648720"/>
              <a:ext cx="3386568" cy="4244999"/>
            </a:xfrm>
            <a:prstGeom prst="rect">
              <a:avLst/>
            </a:prstGeom>
          </p:spPr>
          <p:txBody>
            <a:bodyPr lIns="0" tIns="0" rIns="0" bIns="0" rtlCol="0" anchor="t">
              <a:spAutoFit/>
            </a:bodyPr>
            <a:lstStyle/>
            <a:p>
              <a:pPr algn="ctr">
                <a:lnSpc>
                  <a:spcPts val="3673"/>
                </a:lnSpc>
                <a:spcBef>
                  <a:spcPct val="0"/>
                </a:spcBef>
              </a:pPr>
              <a:r>
                <a:rPr lang="en-US" sz="2624">
                  <a:solidFill>
                    <a:srgbClr val="FFFFFF"/>
                  </a:solidFill>
                  <a:latin typeface="Poppins"/>
                  <a:ea typeface="Poppins"/>
                  <a:cs typeface="Poppins"/>
                  <a:sym typeface="Poppins"/>
                </a:rPr>
                <a:t>PROVIDE A TOOL TO GENERATE REALISTIC HUMAN FACES USING AI FROM TEXT PROMPTS.</a:t>
              </a:r>
            </a:p>
          </p:txBody>
        </p:sp>
      </p:grpSp>
      <p:grpSp>
        <p:nvGrpSpPr>
          <p:cNvPr id="9" name="Group 9"/>
          <p:cNvGrpSpPr/>
          <p:nvPr/>
        </p:nvGrpSpPr>
        <p:grpSpPr>
          <a:xfrm>
            <a:off x="5540641" y="6253654"/>
            <a:ext cx="3043903" cy="4159164"/>
            <a:chOff x="0" y="0"/>
            <a:chExt cx="4058537" cy="5545552"/>
          </a:xfrm>
        </p:grpSpPr>
        <p:sp>
          <p:nvSpPr>
            <p:cNvPr id="10" name="Freeform 10"/>
            <p:cNvSpPr/>
            <p:nvPr/>
          </p:nvSpPr>
          <p:spPr>
            <a:xfrm>
              <a:off x="-729799" y="0"/>
              <a:ext cx="5545552" cy="5246682"/>
            </a:xfrm>
            <a:custGeom>
              <a:avLst/>
              <a:gdLst/>
              <a:ahLst/>
              <a:cxnLst/>
              <a:rect l="l" t="t" r="r" b="b"/>
              <a:pathLst>
                <a:path w="5545552" h="5246682">
                  <a:moveTo>
                    <a:pt x="0" y="0"/>
                  </a:moveTo>
                  <a:lnTo>
                    <a:pt x="5545552" y="0"/>
                  </a:lnTo>
                  <a:lnTo>
                    <a:pt x="5545552" y="5246682"/>
                  </a:lnTo>
                  <a:lnTo>
                    <a:pt x="0" y="5246682"/>
                  </a:lnTo>
                  <a:lnTo>
                    <a:pt x="0" y="0"/>
                  </a:lnTo>
                  <a:close/>
                </a:path>
              </a:pathLst>
            </a:custGeom>
            <a:blipFill>
              <a:blip r:embed="rId6">
                <a:extLst>
                  <a:ext uri="{96DAC541-7B7A-43D3-8B79-37D633B846F1}">
                    <asvg:svgBlip xmlns:asvg="http://schemas.microsoft.com/office/drawing/2016/SVG/main" r:embed="rId7"/>
                  </a:ext>
                </a:extLst>
              </a:blip>
              <a:stretch>
                <a:fillRect t="-1958" b="-3738"/>
              </a:stretch>
            </a:blipFill>
          </p:spPr>
        </p:sp>
        <p:sp>
          <p:nvSpPr>
            <p:cNvPr id="11" name="TextBox 11"/>
            <p:cNvSpPr txBox="1"/>
            <p:nvPr/>
          </p:nvSpPr>
          <p:spPr>
            <a:xfrm>
              <a:off x="237419" y="674844"/>
              <a:ext cx="3510237" cy="3635911"/>
            </a:xfrm>
            <a:prstGeom prst="rect">
              <a:avLst/>
            </a:prstGeom>
          </p:spPr>
          <p:txBody>
            <a:bodyPr lIns="0" tIns="0" rIns="0" bIns="0" rtlCol="0" anchor="t">
              <a:spAutoFit/>
            </a:bodyPr>
            <a:lstStyle/>
            <a:p>
              <a:pPr algn="ctr">
                <a:lnSpc>
                  <a:spcPts val="3652"/>
                </a:lnSpc>
                <a:spcBef>
                  <a:spcPct val="0"/>
                </a:spcBef>
              </a:pPr>
              <a:r>
                <a:rPr lang="en-US" sz="2609">
                  <a:solidFill>
                    <a:srgbClr val="FFFFFF"/>
                  </a:solidFill>
                  <a:latin typeface="Poppins"/>
                  <a:ea typeface="Poppins"/>
                  <a:cs typeface="Poppins"/>
                  <a:sym typeface="Poppins"/>
                </a:rPr>
                <a:t>THE PROJECT IS LIMITED TO FACIAL IMAGE GENERATION AND DETECTION ONLY</a:t>
              </a:r>
            </a:p>
          </p:txBody>
        </p:sp>
      </p:grpSp>
      <p:grpSp>
        <p:nvGrpSpPr>
          <p:cNvPr id="12" name="Group 12"/>
          <p:cNvGrpSpPr/>
          <p:nvPr/>
        </p:nvGrpSpPr>
        <p:grpSpPr>
          <a:xfrm>
            <a:off x="629572" y="6476756"/>
            <a:ext cx="2936664" cy="4012633"/>
            <a:chOff x="0" y="0"/>
            <a:chExt cx="3915551" cy="5350177"/>
          </a:xfrm>
        </p:grpSpPr>
        <p:sp>
          <p:nvSpPr>
            <p:cNvPr id="13" name="Freeform 13"/>
            <p:cNvSpPr/>
            <p:nvPr/>
          </p:nvSpPr>
          <p:spPr>
            <a:xfrm>
              <a:off x="-559918" y="0"/>
              <a:ext cx="5061837" cy="5061837"/>
            </a:xfrm>
            <a:custGeom>
              <a:avLst/>
              <a:gdLst/>
              <a:ahLst/>
              <a:cxnLst/>
              <a:rect l="l" t="t" r="r" b="b"/>
              <a:pathLst>
                <a:path w="5061837" h="5061837">
                  <a:moveTo>
                    <a:pt x="0" y="0"/>
                  </a:moveTo>
                  <a:lnTo>
                    <a:pt x="5061838" y="0"/>
                  </a:lnTo>
                  <a:lnTo>
                    <a:pt x="5061838" y="5061837"/>
                  </a:lnTo>
                  <a:lnTo>
                    <a:pt x="0" y="5061837"/>
                  </a:lnTo>
                  <a:lnTo>
                    <a:pt x="0" y="0"/>
                  </a:lnTo>
                  <a:close/>
                </a:path>
              </a:pathLst>
            </a:custGeom>
            <a:blipFill>
              <a:blip r:embed="rId6">
                <a:extLst>
                  <a:ext uri="{96DAC541-7B7A-43D3-8B79-37D633B846F1}">
                    <asvg:svgBlip xmlns:asvg="http://schemas.microsoft.com/office/drawing/2016/SVG/main" r:embed="rId7"/>
                  </a:ext>
                </a:extLst>
              </a:blip>
              <a:stretch>
                <a:fillRect l="-3749" r="-1947" b="-5696"/>
              </a:stretch>
            </a:blipFill>
          </p:spPr>
        </p:sp>
        <p:sp>
          <p:nvSpPr>
            <p:cNvPr id="14" name="TextBox 14"/>
            <p:cNvSpPr txBox="1"/>
            <p:nvPr/>
          </p:nvSpPr>
          <p:spPr>
            <a:xfrm>
              <a:off x="229055" y="639195"/>
              <a:ext cx="3386568" cy="4169011"/>
            </a:xfrm>
            <a:prstGeom prst="rect">
              <a:avLst/>
            </a:prstGeom>
          </p:spPr>
          <p:txBody>
            <a:bodyPr lIns="0" tIns="0" rIns="0" bIns="0" rtlCol="0" anchor="t">
              <a:spAutoFit/>
            </a:bodyPr>
            <a:lstStyle/>
            <a:p>
              <a:pPr algn="ctr">
                <a:lnSpc>
                  <a:spcPts val="3533"/>
                </a:lnSpc>
                <a:spcBef>
                  <a:spcPct val="0"/>
                </a:spcBef>
              </a:pPr>
              <a:r>
                <a:rPr lang="en-US" sz="2524">
                  <a:solidFill>
                    <a:srgbClr val="FFFFFF"/>
                  </a:solidFill>
                  <a:latin typeface="Poppins"/>
                  <a:ea typeface="Poppins"/>
                  <a:cs typeface="Poppins"/>
                  <a:sym typeface="Poppins"/>
                </a:rPr>
                <a:t>TARGET USERS INCLUDE JOURNALISTS, EDUCATORS, CONTENT CREATORS, AND RESEARCHERS</a:t>
              </a:r>
            </a:p>
          </p:txBody>
        </p:sp>
      </p:grpSp>
      <p:grpSp>
        <p:nvGrpSpPr>
          <p:cNvPr id="15" name="Group 15"/>
          <p:cNvGrpSpPr/>
          <p:nvPr/>
        </p:nvGrpSpPr>
        <p:grpSpPr>
          <a:xfrm>
            <a:off x="5655460" y="2408264"/>
            <a:ext cx="2814266" cy="3845389"/>
            <a:chOff x="0" y="0"/>
            <a:chExt cx="3752354" cy="5127186"/>
          </a:xfrm>
        </p:grpSpPr>
        <p:sp>
          <p:nvSpPr>
            <p:cNvPr id="16" name="Freeform 16"/>
            <p:cNvSpPr/>
            <p:nvPr/>
          </p:nvSpPr>
          <p:spPr>
            <a:xfrm>
              <a:off x="-674742" y="0"/>
              <a:ext cx="5127186" cy="4850863"/>
            </a:xfrm>
            <a:custGeom>
              <a:avLst/>
              <a:gdLst/>
              <a:ahLst/>
              <a:cxnLst/>
              <a:rect l="l" t="t" r="r" b="b"/>
              <a:pathLst>
                <a:path w="5127186" h="4850863">
                  <a:moveTo>
                    <a:pt x="0" y="0"/>
                  </a:moveTo>
                  <a:lnTo>
                    <a:pt x="5127186" y="0"/>
                  </a:lnTo>
                  <a:lnTo>
                    <a:pt x="5127186" y="4850863"/>
                  </a:lnTo>
                  <a:lnTo>
                    <a:pt x="0" y="4850863"/>
                  </a:lnTo>
                  <a:lnTo>
                    <a:pt x="0" y="0"/>
                  </a:lnTo>
                  <a:close/>
                </a:path>
              </a:pathLst>
            </a:custGeom>
            <a:blipFill>
              <a:blip r:embed="rId6">
                <a:extLst>
                  <a:ext uri="{96DAC541-7B7A-43D3-8B79-37D633B846F1}">
                    <asvg:svgBlip xmlns:asvg="http://schemas.microsoft.com/office/drawing/2016/SVG/main" r:embed="rId7"/>
                  </a:ext>
                </a:extLst>
              </a:blip>
              <a:stretch>
                <a:fillRect b="-5696"/>
              </a:stretch>
            </a:blipFill>
          </p:spPr>
        </p:sp>
        <p:sp>
          <p:nvSpPr>
            <p:cNvPr id="17" name="TextBox 17"/>
            <p:cNvSpPr txBox="1"/>
            <p:nvPr/>
          </p:nvSpPr>
          <p:spPr>
            <a:xfrm>
              <a:off x="219508" y="599852"/>
              <a:ext cx="3245419" cy="3972323"/>
            </a:xfrm>
            <a:prstGeom prst="rect">
              <a:avLst/>
            </a:prstGeom>
          </p:spPr>
          <p:txBody>
            <a:bodyPr lIns="0" tIns="0" rIns="0" bIns="0" rtlCol="0" anchor="t">
              <a:spAutoFit/>
            </a:bodyPr>
            <a:lstStyle/>
            <a:p>
              <a:pPr algn="ctr">
                <a:lnSpc>
                  <a:spcPts val="3994"/>
                </a:lnSpc>
                <a:spcBef>
                  <a:spcPct val="0"/>
                </a:spcBef>
              </a:pPr>
              <a:r>
                <a:rPr lang="en-US" sz="2853">
                  <a:solidFill>
                    <a:srgbClr val="FFFFFF"/>
                  </a:solidFill>
                  <a:latin typeface="Poppins"/>
                  <a:ea typeface="Poppins"/>
                  <a:cs typeface="Poppins"/>
                  <a:sym typeface="Poppins"/>
                </a:rPr>
                <a:t>ENABLE ACCURATE DETECTION OF AI-GENERATED IMAGES.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VS AI</dc:title>
  <cp:revision>26</cp:revision>
  <dcterms:created xsi:type="dcterms:W3CDTF">2006-08-16T00:00:00Z</dcterms:created>
  <dcterms:modified xsi:type="dcterms:W3CDTF">2025-06-12T23:39:29Z</dcterms:modified>
  <dc:identifier>DAGqDk8eTMA</dc:identifier>
</cp:coreProperties>
</file>